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452411"/>
    <a:srgbClr val="FF9900"/>
    <a:srgbClr val="0A2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21" y="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714500" y="4512733"/>
            <a:ext cx="4629150" cy="27363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714500" y="7227021"/>
            <a:ext cx="4629150" cy="19812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716" y="1828210"/>
            <a:ext cx="3302000" cy="285750"/>
          </a:xfrm>
        </p:spPr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952" y="6173539"/>
            <a:ext cx="5283200" cy="28803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6835392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982224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248156" y="8360664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428750" y="6493933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7119236"/>
            <a:ext cx="457200" cy="747535"/>
          </a:xfrm>
        </p:spPr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257300" cy="845220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5600700" cy="7039864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500" y="4182533"/>
            <a:ext cx="4629150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714500" y="7236883"/>
            <a:ext cx="4629150" cy="1981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8692" y="1822916"/>
            <a:ext cx="3302000" cy="285750"/>
          </a:xfrm>
        </p:spPr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8092" y="6169406"/>
            <a:ext cx="5283200" cy="28803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993528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248156" y="8365067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409280" y="6470949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6823458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7119236"/>
            <a:ext cx="457200" cy="747535"/>
          </a:xfrm>
        </p:spPr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202686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5657850" cy="1651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42900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278981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34290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325755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8138" y="4781550"/>
            <a:ext cx="911352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109210" y="396240"/>
            <a:ext cx="1145286" cy="719836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228600" y="396240"/>
            <a:ext cx="4229100" cy="9139936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21850" y="4781550"/>
            <a:ext cx="911352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74349" y="382482"/>
            <a:ext cx="1143000" cy="71587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600700" cy="7039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4993640" y="1696024"/>
            <a:ext cx="290576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F007BB-2922-43AB-A67D-939B74930069}" type="datetimeFigureOut">
              <a:rPr kumimoji="1" lang="ja-JP" altLang="en-US" smtClean="0"/>
              <a:pPr/>
              <a:t>2021/10/20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4131390" y="5525236"/>
            <a:ext cx="46228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7150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096762" y="8282517"/>
            <a:ext cx="457200" cy="75285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4757B3-3BD8-4F38-A6E5-62D85220F0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.ishikari.hokkaido.jp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0" y="56456"/>
            <a:ext cx="6858000" cy="3744416"/>
          </a:xfrm>
          <a:prstGeom prst="ellipse">
            <a:avLst/>
          </a:prstGeom>
          <a:gradFill>
            <a:gsLst>
              <a:gs pos="3000">
                <a:srgbClr val="FFC000"/>
              </a:gs>
              <a:gs pos="33000">
                <a:srgbClr val="FF7A00"/>
              </a:gs>
              <a:gs pos="88000">
                <a:srgbClr val="FFCC00"/>
              </a:gs>
              <a:gs pos="100000">
                <a:srgbClr val="FFCC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60648" y="447055"/>
            <a:ext cx="6337362" cy="3209801"/>
          </a:xfrm>
          <a:prstGeom prst="rect">
            <a:avLst/>
          </a:prstGeom>
          <a:noFill/>
        </p:spPr>
        <p:txBody>
          <a:bodyPr wrap="none" fromWordArt="1">
            <a:prstTxWarp prst="textArchUp">
              <a:avLst>
                <a:gd name="adj" fmla="val 11018133"/>
              </a:avLst>
            </a:prstTxWarp>
          </a:bodyPr>
          <a:lstStyle/>
          <a:p>
            <a:pPr algn="ctr" rtl="0"/>
            <a:r>
              <a:rPr lang="ja-JP" altLang="en-US" sz="4000" kern="10" spc="0" dirty="0">
                <a:ln w="9525">
                  <a:noFill/>
                  <a:round/>
                  <a:headEnd/>
                  <a:tailEnd/>
                </a:ln>
                <a:solidFill>
                  <a:srgbClr val="0A22D4"/>
                </a:solidFill>
                <a:effectLst/>
                <a:latin typeface="HG創英角ﾎﾟｯﾌﾟ体"/>
                <a:ea typeface="HG創英角ﾎﾟｯﾌﾟ体"/>
              </a:rPr>
              <a:t>オレンジリングは認知症サポーターの目印です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6632" y="560512"/>
            <a:ext cx="66693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あなたも</a:t>
            </a:r>
            <a:endParaRPr lang="en-US" altLang="ja-JP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認知症サポーター</a:t>
            </a:r>
            <a:r>
              <a:rPr lang="ja-JP" altLang="en-US" sz="4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になってみませんか？</a:t>
            </a:r>
          </a:p>
        </p:txBody>
      </p:sp>
      <p:pic>
        <p:nvPicPr>
          <p:cNvPr id="9" name="Picture 1" descr="ロバ親子のキャラバン隊(左向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192" y="8260077"/>
            <a:ext cx="4941168" cy="1589467"/>
          </a:xfrm>
          <a:prstGeom prst="rect">
            <a:avLst/>
          </a:prstGeom>
          <a:gradFill>
            <a:gsLst>
              <a:gs pos="0">
                <a:srgbClr val="EFE86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0" name="Picture 5" descr="北海道石狩市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56" y="9350052"/>
            <a:ext cx="2095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188640" y="4094883"/>
            <a:ext cx="39604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認知症サポーターとは？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40768" y="4526931"/>
            <a:ext cx="5445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sz="1600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sz="1600" dirty="0"/>
              <a:t>認知症の方やその家族を地域の方に見守っていただくため、認知症について正しく理解してもらおうという取組みです。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何か特別なことをするわけではありません。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近所に</a:t>
            </a:r>
            <a:r>
              <a:rPr lang="ja-JP" altLang="en-US" sz="1600" dirty="0"/>
              <a:t>困っているそぶりの</a:t>
            </a:r>
            <a:r>
              <a:rPr lang="ja-JP" altLang="ja-JP" sz="1600" dirty="0"/>
              <a:t>認知症の人がいたら声をかけ</a:t>
            </a:r>
            <a:r>
              <a:rPr lang="ja-JP" altLang="en-US" sz="1600" dirty="0"/>
              <a:t>る。</a:t>
            </a:r>
            <a:endParaRPr lang="en-US" altLang="ja-JP" sz="1600" dirty="0"/>
          </a:p>
          <a:p>
            <a:r>
              <a:rPr lang="ja-JP" altLang="en-US" sz="1600" dirty="0"/>
              <a:t>　介護している家族にねぎらいの言葉をかける。など　認知症の方と家族の「応援者」です。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56792" y="6537176"/>
            <a:ext cx="5229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</a:t>
            </a:r>
            <a:r>
              <a:rPr lang="ja-JP" altLang="ja-JP" sz="1600" dirty="0"/>
              <a:t>認知症サポーター養成講座</a:t>
            </a:r>
            <a:r>
              <a:rPr lang="ja-JP" altLang="en-US" sz="1600" dirty="0"/>
              <a:t>（</a:t>
            </a:r>
            <a:r>
              <a:rPr lang="en-US" altLang="ja-JP" sz="1600" dirty="0"/>
              <a:t>90</a:t>
            </a:r>
            <a:r>
              <a:rPr lang="ja-JP" altLang="en-US" sz="1600" dirty="0"/>
              <a:t>分程度）</a:t>
            </a:r>
            <a:r>
              <a:rPr lang="ja-JP" altLang="ja-JP" sz="1600" dirty="0"/>
              <a:t>を受講していただきます。どなたでも受講でき、内容は認知症の症状や認知症の</a:t>
            </a:r>
            <a:r>
              <a:rPr lang="ja-JP" altLang="en-US" sz="1600" dirty="0"/>
              <a:t>方</a:t>
            </a:r>
            <a:r>
              <a:rPr lang="ja-JP" altLang="ja-JP" sz="1600" dirty="0"/>
              <a:t>への支援、接し方についてです。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u="sng" dirty="0"/>
              <a:t>まずはご相談ください。</a:t>
            </a:r>
            <a:r>
              <a:rPr lang="ja-JP" altLang="ja-JP" sz="1600" dirty="0"/>
              <a:t>受講料</a:t>
            </a:r>
            <a:r>
              <a:rPr lang="ja-JP" altLang="en-US" sz="1600" dirty="0"/>
              <a:t>は</a:t>
            </a:r>
            <a:r>
              <a:rPr lang="ja-JP" altLang="ja-JP" sz="1600" dirty="0"/>
              <a:t>かかりません。受講された方には</a:t>
            </a:r>
            <a:r>
              <a:rPr lang="ja-JP" altLang="en-US" sz="1600" dirty="0"/>
              <a:t>認知症サポーターカード</a:t>
            </a:r>
            <a:r>
              <a:rPr lang="ja-JP" altLang="ja-JP" sz="1600" dirty="0"/>
              <a:t>を差し上げます</a:t>
            </a:r>
            <a:r>
              <a:rPr lang="ja-JP" altLang="ja-JP" dirty="0"/>
              <a:t>。</a:t>
            </a:r>
            <a:endParaRPr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※</a:t>
            </a:r>
            <a:r>
              <a:rPr kumimoji="1" lang="ja-JP" altLang="en-US" dirty="0"/>
              <a:t>概ね</a:t>
            </a:r>
            <a:r>
              <a:rPr kumimoji="1" lang="en-US" altLang="ja-JP" dirty="0"/>
              <a:t>5</a:t>
            </a:r>
            <a:r>
              <a:rPr kumimoji="1" lang="ja-JP" altLang="en-US" dirty="0"/>
              <a:t>人以上集まれば、出前講座を開催します。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412776" y="6085964"/>
            <a:ext cx="52464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認知症サポーターになるためには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92896" y="804934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問合せ先</a:t>
            </a:r>
            <a:endParaRPr kumimoji="1"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dirty="0"/>
              <a:t>石狩市役所保健福祉部</a:t>
            </a:r>
            <a:r>
              <a:rPr lang="ja-JP" altLang="en-US" dirty="0"/>
              <a:t>地域包括ケア</a:t>
            </a:r>
            <a:r>
              <a:rPr kumimoji="1" lang="ja-JP" altLang="en-US" dirty="0"/>
              <a:t>課</a:t>
            </a:r>
            <a:endParaRPr kumimoji="1" lang="en-US" altLang="ja-JP" dirty="0"/>
          </a:p>
          <a:p>
            <a:pPr algn="r"/>
            <a:r>
              <a:rPr lang="ja-JP" altLang="en-US" dirty="0"/>
              <a:t>　電話</a:t>
            </a:r>
            <a:r>
              <a:rPr lang="en-US" altLang="ja-JP" dirty="0"/>
              <a:t>77</a:t>
            </a:r>
            <a:r>
              <a:rPr lang="ja-JP" altLang="en-US" dirty="0"/>
              <a:t>－</a:t>
            </a:r>
            <a:r>
              <a:rPr lang="en-US" altLang="ja-JP" dirty="0"/>
              <a:t>7535</a:t>
            </a:r>
            <a:endParaRPr kumimoji="1" lang="ja-JP" altLang="en-US" dirty="0"/>
          </a:p>
        </p:txBody>
      </p:sp>
      <p:pic>
        <p:nvPicPr>
          <p:cNvPr id="3" name="Picture 2" descr="\\iksv14\保健福祉部\地域包括支援課\地域包括支援センター\きゃらばん・さぽ＾たー関係\チラシ\グー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73442">
            <a:off x="4800811" y="3066805"/>
            <a:ext cx="729929" cy="1311037"/>
          </a:xfrm>
          <a:prstGeom prst="rect">
            <a:avLst/>
          </a:prstGeom>
          <a:noFill/>
        </p:spPr>
      </p:pic>
      <p:pic>
        <p:nvPicPr>
          <p:cNvPr id="4" name="Picture 3" descr="\\iksv14\保健福祉部\地域包括支援課\地域包括支援センター\きゃらばん・さぽ＾たー関係\チラシ\チョキ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554963">
            <a:off x="1812225" y="3023102"/>
            <a:ext cx="582825" cy="1261022"/>
          </a:xfrm>
          <a:prstGeom prst="rect">
            <a:avLst/>
          </a:prstGeom>
          <a:noFill/>
        </p:spPr>
      </p:pic>
      <p:pic>
        <p:nvPicPr>
          <p:cNvPr id="16" name="Picture 2" descr="\\iksv14\保健福祉部\地域包括支援課\地域包括支援センター\きゃらばん・さぽ＾たー関係\チラシ\グー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26004">
            <a:off x="249070" y="2536342"/>
            <a:ext cx="729929" cy="131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632" y="272480"/>
            <a:ext cx="3590156" cy="551083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申込日：</a:t>
            </a:r>
            <a:r>
              <a:rPr lang="ja-JP" altLang="en-US" sz="2000" dirty="0"/>
              <a:t>令和</a:t>
            </a:r>
            <a:r>
              <a:rPr kumimoji="1" lang="ja-JP" altLang="en-US" sz="2000" dirty="0"/>
              <a:t>　　年　　月　　日</a:t>
            </a:r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750330"/>
              </p:ext>
            </p:extLst>
          </p:nvPr>
        </p:nvGraphicFramePr>
        <p:xfrm>
          <a:off x="342900" y="1767944"/>
          <a:ext cx="6110436" cy="649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ふりがな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申込者氏名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講座希望団体名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effectLst/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effectLst/>
                        </a:rPr>
                        <a:t>団体名が特にない場合は、どのような集まりか簡単にご記載ください。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連　絡　先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effectLst/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effectLst/>
                        </a:rPr>
                        <a:t>必ず連絡の取れるところをご記載ください。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石狩市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電話　　　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effectLst/>
                        </a:rPr>
                        <a:t>FAX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　　　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89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希望日時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令和　　年　　月　　日　　曜日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午前・午後　　　時　　分～　　時　　分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　　　　　概ね１時間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分を予定しております。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実施場所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住所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参加予定人数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effectLst/>
                        </a:rPr>
                        <a:t>　　　　　　　　　人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備　　　考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effectLst/>
                        </a:rPr>
                        <a:t>（認知症に関することで、特に知りたいことがあれば記載してください。）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476672" y="1161557"/>
            <a:ext cx="5976664" cy="551083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石狩市認知症サポーター養成講座開催依頼書</a:t>
            </a:r>
            <a:endParaRPr kumimoji="1" lang="ja-JP" altLang="en-US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60648" y="8409384"/>
            <a:ext cx="6264696" cy="1296144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cap="small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★　申込先：石狩市保健福祉部</a:t>
            </a: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地域包括ケア</a:t>
            </a:r>
            <a:r>
              <a:rPr lang="ja-JP" altLang="en-US" sz="2000" cap="small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課</a:t>
            </a:r>
            <a:endParaRPr lang="en-US" altLang="ja-JP" sz="2000" cap="small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small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　　　　</a:t>
            </a:r>
            <a:r>
              <a:rPr kumimoji="1" lang="ja-JP" altLang="en-US" sz="1500" b="0" i="0" u="none" strike="noStrike" kern="1200" cap="small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石狩市花川北</a:t>
            </a:r>
            <a:r>
              <a:rPr kumimoji="1" lang="en-US" altLang="ja-JP" sz="1500" b="0" i="0" u="none" strike="noStrike" kern="1200" cap="small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1" lang="ja-JP" altLang="en-US" sz="1500" b="0" i="0" u="none" strike="noStrike" kern="1200" cap="small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条１丁目総合保健福祉センター「りんくる」内</a:t>
            </a:r>
            <a:endParaRPr kumimoji="1" lang="en-US" altLang="ja-JP" sz="1500" b="0" i="0" u="none" strike="noStrike" kern="1200" cap="small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cap="small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　℡　　０１３３－７</a:t>
            </a:r>
            <a:r>
              <a:rPr lang="ja-JP" altLang="en-US" sz="2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７－７５３５</a:t>
            </a:r>
            <a:endParaRPr lang="en-US" altLang="ja-JP" sz="2000" cap="small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　</a:t>
            </a:r>
            <a:r>
              <a:rPr lang="en-US" altLang="ja-JP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fax</a:t>
            </a: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　０１３３－７２－１１６５</a:t>
            </a:r>
            <a:endParaRPr lang="en-US" altLang="ja-JP" sz="2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★　申込方法：電話、</a:t>
            </a:r>
            <a:r>
              <a:rPr lang="en-US" altLang="ja-JP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FAX</a:t>
            </a:r>
            <a:r>
              <a:rPr lang="ja-JP" altLang="en-US" sz="2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、</a:t>
            </a:r>
            <a:r>
              <a:rPr lang="ja-JP" altLang="en-US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郵送、持参により依頼書を提出してください。</a:t>
            </a: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small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　</a:t>
            </a:r>
            <a:endParaRPr kumimoji="1" lang="ja-JP" altLang="en-US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図 11" descr="C:\Users\kimoto\Desktop\yjim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00" y="200472"/>
            <a:ext cx="1228725" cy="11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\\iksv14\保健福祉部\地域包括支援課\地域包括支援センター\きゃらばん・さぽ＾たー関係\チラシ\チョキ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9240" y="8337376"/>
            <a:ext cx="432048" cy="934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86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HGP創英ﾌﾟﾚｾﾞﾝｽEB</vt:lpstr>
      <vt:lpstr>HGP創英角ｺﾞｼｯｸUB</vt:lpstr>
      <vt:lpstr>HGP創英角ﾎﾟｯﾌﾟ体</vt:lpstr>
      <vt:lpstr>HG創英角ﾎﾟｯﾌﾟ体</vt:lpstr>
      <vt:lpstr>Century Schoolbook</vt:lpstr>
      <vt:lpstr>Wingdings</vt:lpstr>
      <vt:lpstr>Wingdings 2</vt:lpstr>
      <vt:lpstr>スパイス</vt:lpstr>
      <vt:lpstr>PowerPoint プレゼンテーション</vt:lpstr>
      <vt:lpstr>申込日：令和　　年　　月　　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i9706222</dc:creator>
  <cp:lastModifiedBy>上野　理子</cp:lastModifiedBy>
  <cp:revision>39</cp:revision>
  <dcterms:created xsi:type="dcterms:W3CDTF">2014-11-21T07:57:50Z</dcterms:created>
  <dcterms:modified xsi:type="dcterms:W3CDTF">2021-10-20T01:51:24Z</dcterms:modified>
</cp:coreProperties>
</file>