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357" y="53"/>
      </p:cViewPr>
      <p:guideLst>
        <p:guide orient="horz" pos="3368"/>
        <p:guide pos="2381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2D0BB-3AF4-4C33-A011-025875DC77E2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9800"/>
            <a:ext cx="5389563" cy="3886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D7683-63AF-4A7D-8893-30556BCB88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715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22D1C6-B9BA-4D01-8398-BFCE780CD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137E86-1422-42A3-8E6F-823C9BA839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C3ED8B-5A24-4B60-938F-23A355688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EF84-C20F-4F9D-8AE6-F7557E23982A}" type="datetimeFigureOut">
              <a:rPr kumimoji="1" lang="ja-JP" altLang="en-US" smtClean="0"/>
              <a:t>2022/5/24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C89654-1896-44CC-87E3-15112D928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B88E80-E198-425B-AD04-2D2057E8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2EFC-FEDF-44C9-8D86-D40B2EFEB7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5476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B50E24-28EE-4F88-90CA-C1E1A4E7A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3AA9AB6-4C56-46BC-BCFF-129BA4601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364247-4976-44B7-B3E8-2F1695416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EF84-C20F-4F9D-8AE6-F7557E23982A}" type="datetimeFigureOut">
              <a:rPr kumimoji="1" lang="ja-JP" altLang="en-US" smtClean="0"/>
              <a:t>2022/5/24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48540D-A47B-40DD-8D00-8469D5EEA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0C94CB-0AFE-48C5-8231-1B529213F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2EFC-FEDF-44C9-8D86-D40B2EFEB7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413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2FF7339-6F2B-4E1E-859A-9A411D157E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FBB55C-9337-4806-A68B-86BEC125B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42C394-3A03-4F13-8B01-E93729D36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EF84-C20F-4F9D-8AE6-F7557E23982A}" type="datetimeFigureOut">
              <a:rPr kumimoji="1" lang="ja-JP" altLang="en-US" smtClean="0"/>
              <a:t>2022/5/24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E4E648-9887-464B-827F-C2B8F8BAE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255C25-63C3-4C96-9CB8-4855625E1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2EFC-FEDF-44C9-8D86-D40B2EFEB7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983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9AB7D2-5A0D-4172-8FDB-C7BF2BD4B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23BFAD-F2F3-4D13-A465-1185E7F8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B0BD1E-0DCB-4C5B-84B5-BE1566DED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EF84-C20F-4F9D-8AE6-F7557E23982A}" type="datetimeFigureOut">
              <a:rPr kumimoji="1" lang="ja-JP" altLang="en-US" smtClean="0"/>
              <a:t>2022/5/24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49B0CF-9D2E-4066-8B69-39A626465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ECC20B-3C74-4AB8-B782-89EFF2BCC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2EFC-FEDF-44C9-8D86-D40B2EFEB7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6721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E845E2-B223-4E1B-8713-2FD2BA627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A37904-806D-4AA2-A9DA-CC5B241E8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2DE7A8-AF53-47BD-96DD-D060A6977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EF84-C20F-4F9D-8AE6-F7557E23982A}" type="datetimeFigureOut">
              <a:rPr kumimoji="1" lang="ja-JP" altLang="en-US" smtClean="0"/>
              <a:t>2022/5/24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6AB7BF-28DB-448B-BCAC-E0368D194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53B47C-0636-4253-B32C-647159E3E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2EFC-FEDF-44C9-8D86-D40B2EFEB7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59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76888-6DB6-4662-8329-3F3450491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B16F69-762B-4C4A-8DE9-367647914E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12C9CC5-A7A5-4C9B-B4FE-2377D77EBA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23BD56-AE89-4ED2-8226-C7387AB3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EF84-C20F-4F9D-8AE6-F7557E23982A}" type="datetimeFigureOut">
              <a:rPr kumimoji="1" lang="ja-JP" altLang="en-US" smtClean="0"/>
              <a:t>2022/5/24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E8C83A-E1B6-4F2E-BA32-E5E47ADEA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734664-C98C-4991-ABA9-5B49149AF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2EFC-FEDF-44C9-8D86-D40B2EFEB7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04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537277-0A14-4633-8351-9A2FCA250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59165F-FD32-4E1C-A7DE-A72FFAC17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7C6B0B-9020-4FF3-9135-846C1070D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2CE8A9-7231-44C7-B99A-16ED31E53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F97C3EA-68C5-4B7B-BDF2-73969A69F1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AC77F69-6520-4E55-BFAB-190355C1A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EF84-C20F-4F9D-8AE6-F7557E23982A}" type="datetimeFigureOut">
              <a:rPr kumimoji="1" lang="ja-JP" altLang="en-US" smtClean="0"/>
              <a:t>2022/5/24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2B67171-937A-4ED7-BD9A-447B0F3EE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6BDF2EE-15B9-42D8-86BC-A218F4D3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2EFC-FEDF-44C9-8D86-D40B2EFEB7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406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2A7EAA-5E55-4680-BF69-00F099AC0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7E1C6B-99B1-4A59-8DDE-9D2393779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EF84-C20F-4F9D-8AE6-F7557E23982A}" type="datetimeFigureOut">
              <a:rPr kumimoji="1" lang="ja-JP" altLang="en-US" smtClean="0"/>
              <a:t>2022/5/24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4ABA7A0-B172-4E0A-BB75-797B6F707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A8A7707-5BDC-4B7F-980E-EC491FE40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2EFC-FEDF-44C9-8D86-D40B2EFEB7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9035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2A77A8B-8B03-4126-B7AC-336F80DC0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EF84-C20F-4F9D-8AE6-F7557E23982A}" type="datetimeFigureOut">
              <a:rPr kumimoji="1" lang="ja-JP" altLang="en-US" smtClean="0"/>
              <a:t>2022/5/24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F9F3690-8419-4301-8921-1E8D132A5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FD8030-8089-4638-9E71-628EA2C2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2EFC-FEDF-44C9-8D86-D40B2EFEB7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266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D6C5B7-CFAE-4168-BB20-C78833892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119667-353F-414D-8036-C70290C7C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CE66B5-BC08-470F-8F87-1E07FCC38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45AFD8-A390-4ACE-8099-68029A4A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EF84-C20F-4F9D-8AE6-F7557E23982A}" type="datetimeFigureOut">
              <a:rPr kumimoji="1" lang="ja-JP" altLang="en-US" smtClean="0"/>
              <a:t>2022/5/24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250BB8-03B6-4B45-B902-B9101D22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24574D-65D4-4899-B18A-0C709A0CC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2EFC-FEDF-44C9-8D86-D40B2EFEB7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1584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D4F2F9-5844-4F2A-9554-B463D858A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83EE859-50A9-4664-B936-F420F49FB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C4E57B2-E9B2-4C99-87B1-2407EB6B00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DCE313-8717-45ED-B5F9-67ADFF4F7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EF84-C20F-4F9D-8AE6-F7557E23982A}" type="datetimeFigureOut">
              <a:rPr kumimoji="1" lang="ja-JP" altLang="en-US" smtClean="0"/>
              <a:t>2022/5/24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A147BE6-89B7-4E84-9670-7BE90559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14D62-48FF-4FDA-BC9C-34561EA47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2EFC-FEDF-44C9-8D86-D40B2EFEB7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6076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6844FCB-18C5-4B1A-8A84-A3C9F80DB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654280-97AC-46FA-898E-EC940697C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14BCC9-C487-4474-ABC5-9A2B081B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EF84-C20F-4F9D-8AE6-F7557E23982A}" type="datetimeFigureOut">
              <a:rPr kumimoji="1" lang="ja-JP" altLang="en-US" smtClean="0"/>
              <a:t>2022/5/24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84AA66-E132-46DF-BA56-5146906A5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AF6EE9-9D8D-4C9E-8E53-C049B58D5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B2EFC-FEDF-44C9-8D86-D40B2EFEB71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583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kumimoji="1"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kumimoji="1"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jpeg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角丸四角形 38"/>
          <p:cNvSpPr/>
          <p:nvPr/>
        </p:nvSpPr>
        <p:spPr>
          <a:xfrm>
            <a:off x="212844" y="1343545"/>
            <a:ext cx="6953792" cy="1922457"/>
          </a:xfrm>
          <a:prstGeom prst="roundRect">
            <a:avLst>
              <a:gd name="adj" fmla="val 7221"/>
            </a:avLst>
          </a:prstGeom>
          <a:solidFill>
            <a:schemeClr val="accent4">
              <a:lumMod val="40000"/>
              <a:lumOff val="60000"/>
            </a:schemeClr>
          </a:solidFill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5" name="テキスト ボックス 2064"/>
          <p:cNvSpPr txBox="1"/>
          <p:nvPr/>
        </p:nvSpPr>
        <p:spPr>
          <a:xfrm>
            <a:off x="18983" y="87210"/>
            <a:ext cx="7559675" cy="699634"/>
          </a:xfrm>
          <a:prstGeom prst="rect">
            <a:avLst/>
          </a:prstGeom>
          <a:solidFill>
            <a:srgbClr val="FFC000"/>
          </a:solidFill>
        </p:spPr>
        <p:txBody>
          <a:bodyPr wrap="none" lIns="720000" tIns="108000" rIns="720000" bIns="108000" rtlCol="0" anchor="ctr" anchorCtr="0">
            <a:noAutofit/>
          </a:bodyPr>
          <a:lstStyle/>
          <a:p>
            <a:pPr algn="ctr"/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災害時の</a:t>
            </a:r>
            <a:r>
              <a:rPr lang="ja-JP" altLang="en-US" sz="2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情報取得手段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  <a:endParaRPr lang="en-US" altLang="ja-JP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（お問合せ：石狩市 総務部　危機対策課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Tel.0133-72-3190 / 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kiki@city.ishikari.hokkaido.jp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83" name="図 8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22" r="2797" b="9733"/>
          <a:stretch/>
        </p:blipFill>
        <p:spPr>
          <a:xfrm>
            <a:off x="4520311" y="1299454"/>
            <a:ext cx="2646325" cy="1790227"/>
          </a:xfrm>
          <a:prstGeom prst="rect">
            <a:avLst/>
          </a:prstGeom>
        </p:spPr>
      </p:pic>
      <p:sp>
        <p:nvSpPr>
          <p:cNvPr id="2" name="角丸四角形 1"/>
          <p:cNvSpPr/>
          <p:nvPr/>
        </p:nvSpPr>
        <p:spPr>
          <a:xfrm>
            <a:off x="71057" y="803842"/>
            <a:ext cx="7281773" cy="238510"/>
          </a:xfrm>
          <a:prstGeom prst="roundRect">
            <a:avLst>
              <a:gd name="adj" fmla="val 22629"/>
            </a:avLst>
          </a:prstGeom>
          <a:solidFill>
            <a:schemeClr val="accent4">
              <a:lumMod val="40000"/>
              <a:lumOff val="60000"/>
            </a:schemeClr>
          </a:solidFill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・災害の時は、石狩市から市民の皆さんへ、多様なツールを使って情報提供を行います。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21339" y="1058966"/>
            <a:ext cx="3483893" cy="288147"/>
          </a:xfrm>
          <a:prstGeom prst="rect">
            <a:avLst/>
          </a:prstGeom>
          <a:solidFill>
            <a:schemeClr val="accent4"/>
          </a:solidFill>
        </p:spPr>
        <p:txBody>
          <a:bodyPr wrap="none" lIns="36000" tIns="36000" rIns="36000" bIns="36000" rtlCol="0" anchor="ctr" anchorCtr="0">
            <a:spAutoFit/>
          </a:bodyPr>
          <a:lstStyle/>
          <a:p>
            <a:r>
              <a:rPr lang="ja-JP" altLang="en-US" sz="1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例えば、大雨による土砂災害の時は・・・</a:t>
            </a:r>
            <a:endParaRPr lang="en-US" altLang="ja-JP" sz="1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9144" y="1365222"/>
            <a:ext cx="3770263" cy="215444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石狩市からこんな内容の情報提供を行います。</a:t>
            </a:r>
            <a:endParaRPr lang="en-US" altLang="ja-JP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423041" y="1769754"/>
            <a:ext cx="3728934" cy="1397037"/>
          </a:xfrm>
          <a:prstGeom prst="wedgeRoundRectCallout">
            <a:avLst>
              <a:gd name="adj1" fmla="val -30732"/>
              <a:gd name="adj2" fmla="val -6149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「○時○分、○○地区に対して、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避難指示を発令しました。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大雨の影響で土砂災害の危険性が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極めて高まっています。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○○地区の方は○○避難所へ避難して下さい。」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245272" y="3285639"/>
            <a:ext cx="6921364" cy="7091577"/>
          </a:xfrm>
          <a:prstGeom prst="roundRect">
            <a:avLst>
              <a:gd name="adj" fmla="val 3139"/>
            </a:avLst>
          </a:prstGeom>
          <a:solidFill>
            <a:schemeClr val="accent4">
              <a:lumMod val="40000"/>
              <a:lumOff val="60000"/>
            </a:schemeClr>
          </a:solidFill>
          <a:ln w="222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79" name="右矢印 2078"/>
          <p:cNvSpPr/>
          <p:nvPr/>
        </p:nvSpPr>
        <p:spPr>
          <a:xfrm>
            <a:off x="1860224" y="4087785"/>
            <a:ext cx="3608217" cy="26674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074" name="図 2073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889" y="5354080"/>
            <a:ext cx="1055680" cy="675651"/>
          </a:xfrm>
          <a:prstGeom prst="rect">
            <a:avLst/>
          </a:prstGeom>
        </p:spPr>
      </p:pic>
      <p:pic>
        <p:nvPicPr>
          <p:cNvPr id="2075" name="図 207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242084" y="5112401"/>
            <a:ext cx="288448" cy="796357"/>
          </a:xfrm>
          <a:prstGeom prst="rect">
            <a:avLst/>
          </a:prstGeom>
        </p:spPr>
      </p:pic>
      <p:pic>
        <p:nvPicPr>
          <p:cNvPr id="2076" name="図 2075"/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09772" y="5531033"/>
            <a:ext cx="347451" cy="350948"/>
          </a:xfrm>
          <a:prstGeom prst="rect">
            <a:avLst/>
          </a:prstGeom>
        </p:spPr>
      </p:pic>
      <p:sp>
        <p:nvSpPr>
          <p:cNvPr id="72" name="テキスト ボックス 71"/>
          <p:cNvSpPr txBox="1"/>
          <p:nvPr/>
        </p:nvSpPr>
        <p:spPr>
          <a:xfrm>
            <a:off x="392742" y="6348238"/>
            <a:ext cx="3813544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北海道防災情報システム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で伝えます。</a:t>
            </a:r>
            <a:endParaRPr lang="en-US" altLang="ja-JP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87" name="直線コネクタ 86"/>
          <p:cNvCxnSpPr/>
          <p:nvPr/>
        </p:nvCxnSpPr>
        <p:spPr>
          <a:xfrm>
            <a:off x="538367" y="4943534"/>
            <a:ext cx="648294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テキスト ボックス 88"/>
          <p:cNvSpPr txBox="1"/>
          <p:nvPr/>
        </p:nvSpPr>
        <p:spPr>
          <a:xfrm>
            <a:off x="392742" y="4963907"/>
            <a:ext cx="2651367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防災行政無線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で伝えます。</a:t>
            </a:r>
            <a:endParaRPr lang="en-US" altLang="ja-JP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90" name="直線コネクタ 89"/>
          <p:cNvCxnSpPr/>
          <p:nvPr/>
        </p:nvCxnSpPr>
        <p:spPr>
          <a:xfrm>
            <a:off x="538367" y="6318690"/>
            <a:ext cx="648294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3769240" y="6036072"/>
            <a:ext cx="3297378" cy="153888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電話で音声を確認できます！！「</a:t>
            </a:r>
            <a:r>
              <a:rPr lang="en-US" altLang="ja-JP" sz="1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0133-72-3150</a:t>
            </a:r>
            <a:r>
              <a:rPr lang="ja-JP" altLang="en-US" sz="1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en-US" altLang="ja-JP" sz="1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53287" y="3346935"/>
            <a:ext cx="2047603" cy="288147"/>
          </a:xfrm>
          <a:prstGeom prst="rect">
            <a:avLst/>
          </a:prstGeom>
          <a:solidFill>
            <a:schemeClr val="accent4"/>
          </a:solidFill>
        </p:spPr>
        <p:txBody>
          <a:bodyPr wrap="none" lIns="36000" tIns="36000" rIns="36000" bIns="36000" rtlCol="0" anchor="ctr" anchorCtr="0">
            <a:spAutoFit/>
          </a:bodyPr>
          <a:lstStyle/>
          <a:p>
            <a:r>
              <a:rPr lang="ja-JP" altLang="en-US" sz="1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どんな風に伝わるの？？</a:t>
            </a:r>
            <a:endParaRPr lang="en-US" altLang="ja-JP" sz="1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92742" y="3627338"/>
            <a:ext cx="1721625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で伝えます。</a:t>
            </a:r>
            <a:endParaRPr lang="en-US" altLang="ja-JP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07928" y="7738724"/>
            <a:ext cx="4045979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r>
              <a:rPr lang="ja-JP" altLang="en-US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石狩市メール配信サービス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で伝えます。</a:t>
            </a:r>
            <a:endParaRPr lang="en-US" altLang="ja-JP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5529231" y="3911628"/>
            <a:ext cx="1455985" cy="619061"/>
          </a:xfrm>
          <a:prstGeom prst="roundRect">
            <a:avLst>
              <a:gd name="adj" fmla="val 23499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・町内会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・自治会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2" name="図 51"/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48524" y="5634566"/>
            <a:ext cx="400059" cy="404086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5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622463" y="5436918"/>
            <a:ext cx="239424" cy="241834"/>
          </a:xfrm>
          <a:prstGeom prst="rect">
            <a:avLst/>
          </a:prstGeom>
        </p:spPr>
      </p:pic>
      <p:sp>
        <p:nvSpPr>
          <p:cNvPr id="54" name="右矢印 53"/>
          <p:cNvSpPr/>
          <p:nvPr/>
        </p:nvSpPr>
        <p:spPr>
          <a:xfrm>
            <a:off x="1871913" y="5510249"/>
            <a:ext cx="3608217" cy="26674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889" y="6722742"/>
            <a:ext cx="1055680" cy="675651"/>
          </a:xfrm>
          <a:prstGeom prst="rect">
            <a:avLst/>
          </a:prstGeom>
        </p:spPr>
      </p:pic>
      <p:sp>
        <p:nvSpPr>
          <p:cNvPr id="61" name="右矢印 60"/>
          <p:cNvSpPr/>
          <p:nvPr/>
        </p:nvSpPr>
        <p:spPr>
          <a:xfrm>
            <a:off x="1871913" y="6842371"/>
            <a:ext cx="3608217" cy="26674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3" name="直線コネクタ 62"/>
          <p:cNvCxnSpPr/>
          <p:nvPr/>
        </p:nvCxnSpPr>
        <p:spPr>
          <a:xfrm>
            <a:off x="583678" y="7677741"/>
            <a:ext cx="648294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図 63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889" y="3961572"/>
            <a:ext cx="1055680" cy="67565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6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655929" y="4008961"/>
            <a:ext cx="495074" cy="495093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889" y="8077404"/>
            <a:ext cx="1055680" cy="675651"/>
          </a:xfrm>
          <a:prstGeom prst="rect">
            <a:avLst/>
          </a:prstGeom>
        </p:spPr>
      </p:pic>
      <p:sp>
        <p:nvSpPr>
          <p:cNvPr id="81" name="右矢印 80"/>
          <p:cNvSpPr/>
          <p:nvPr/>
        </p:nvSpPr>
        <p:spPr>
          <a:xfrm>
            <a:off x="1871913" y="8260586"/>
            <a:ext cx="3608217" cy="26674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6" name="角丸四角形 85"/>
          <p:cNvSpPr/>
          <p:nvPr/>
        </p:nvSpPr>
        <p:spPr>
          <a:xfrm>
            <a:off x="5528895" y="8080447"/>
            <a:ext cx="1588976" cy="619061"/>
          </a:xfrm>
          <a:prstGeom prst="roundRect">
            <a:avLst>
              <a:gd name="adj" fmla="val 23499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登録者の方</a:t>
            </a:r>
            <a:endParaRPr lang="en-US" altLang="ja-JP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7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646745" y="8145763"/>
            <a:ext cx="486740" cy="486759"/>
          </a:xfrm>
          <a:prstGeom prst="rect">
            <a:avLst/>
          </a:prstGeom>
        </p:spPr>
      </p:pic>
      <p:sp>
        <p:nvSpPr>
          <p:cNvPr id="11" name="稲妻 10"/>
          <p:cNvSpPr/>
          <p:nvPr/>
        </p:nvSpPr>
        <p:spPr>
          <a:xfrm rot="19855415">
            <a:off x="6042138" y="5156672"/>
            <a:ext cx="173226" cy="182098"/>
          </a:xfrm>
          <a:prstGeom prst="lightningBol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2" name="稲妻 91"/>
          <p:cNvSpPr/>
          <p:nvPr/>
        </p:nvSpPr>
        <p:spPr>
          <a:xfrm rot="18128613">
            <a:off x="5976092" y="5312779"/>
            <a:ext cx="173226" cy="182098"/>
          </a:xfrm>
          <a:prstGeom prst="lightningBol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稲妻 92"/>
          <p:cNvSpPr/>
          <p:nvPr/>
        </p:nvSpPr>
        <p:spPr>
          <a:xfrm rot="1744585" flipH="1">
            <a:off x="6587121" y="5043144"/>
            <a:ext cx="173226" cy="182098"/>
          </a:xfrm>
          <a:prstGeom prst="lightningBol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4" name="稲妻 93"/>
          <p:cNvSpPr/>
          <p:nvPr/>
        </p:nvSpPr>
        <p:spPr>
          <a:xfrm rot="3471387" flipH="1">
            <a:off x="6574115" y="5280576"/>
            <a:ext cx="173226" cy="182098"/>
          </a:xfrm>
          <a:prstGeom prst="lightningBol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6220022" y="7032293"/>
            <a:ext cx="602537" cy="419553"/>
            <a:chOff x="5701737" y="8111272"/>
            <a:chExt cx="1050727" cy="680046"/>
          </a:xfrm>
        </p:grpSpPr>
        <p:pic>
          <p:nvPicPr>
            <p:cNvPr id="2071" name="図 2070"/>
            <p:cNvPicPr>
              <a:picLocks noChangeAspect="1"/>
            </p:cNvPicPr>
            <p:nvPr/>
          </p:nvPicPr>
          <p:blipFill>
            <a:blip r:embed="rId8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069862" y="8111272"/>
              <a:ext cx="682602" cy="680046"/>
            </a:xfrm>
            <a:prstGeom prst="rect">
              <a:avLst/>
            </a:prstGeom>
          </p:spPr>
        </p:pic>
        <p:sp>
          <p:nvSpPr>
            <p:cNvPr id="95" name="稲妻 94"/>
            <p:cNvSpPr/>
            <p:nvPr/>
          </p:nvSpPr>
          <p:spPr>
            <a:xfrm rot="20449806">
              <a:off x="5798473" y="8426304"/>
              <a:ext cx="173226" cy="182098"/>
            </a:xfrm>
            <a:prstGeom prst="lightningBol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6" name="稲妻 95"/>
            <p:cNvSpPr/>
            <p:nvPr/>
          </p:nvSpPr>
          <p:spPr>
            <a:xfrm rot="18128613">
              <a:off x="5728003" y="8489807"/>
              <a:ext cx="245893" cy="298426"/>
            </a:xfrm>
            <a:prstGeom prst="lightningBol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5529231" y="6526509"/>
            <a:ext cx="909009" cy="704629"/>
            <a:chOff x="6042704" y="7070231"/>
            <a:chExt cx="1080645" cy="884760"/>
          </a:xfrm>
        </p:grpSpPr>
        <p:pic>
          <p:nvPicPr>
            <p:cNvPr id="2070" name="図 2069"/>
            <p:cNvPicPr>
              <a:picLocks noChangeAspect="1"/>
            </p:cNvPicPr>
            <p:nvPr/>
          </p:nvPicPr>
          <p:blipFill>
            <a:blip r:embed="rId9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042704" y="7070231"/>
              <a:ext cx="1080645" cy="884760"/>
            </a:xfrm>
            <a:prstGeom prst="rect">
              <a:avLst/>
            </a:prstGeom>
          </p:spPr>
        </p:pic>
        <p:sp>
          <p:nvSpPr>
            <p:cNvPr id="12" name="正方形/長方形 11"/>
            <p:cNvSpPr/>
            <p:nvPr/>
          </p:nvSpPr>
          <p:spPr>
            <a:xfrm>
              <a:off x="6189047" y="7160492"/>
              <a:ext cx="766804" cy="6388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400" dirty="0">
                  <a:solidFill>
                    <a:schemeClr val="tx1"/>
                  </a:solidFill>
                </a:rPr>
                <a:t>○○地区で</a:t>
              </a:r>
              <a:r>
                <a:rPr kumimoji="1" lang="ja-JP" altLang="en-US" sz="400" dirty="0">
                  <a:solidFill>
                    <a:schemeClr val="tx1"/>
                  </a:solidFill>
                </a:rPr>
                <a:t>避難勧告発令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6538903" y="6563577"/>
            <a:ext cx="254776" cy="593400"/>
            <a:chOff x="6836140" y="8060514"/>
            <a:chExt cx="290812" cy="730804"/>
          </a:xfrm>
        </p:grpSpPr>
        <p:pic>
          <p:nvPicPr>
            <p:cNvPr id="2072" name="図 2071"/>
            <p:cNvPicPr>
              <a:picLocks noChangeAspect="1"/>
            </p:cNvPicPr>
            <p:nvPr/>
          </p:nvPicPr>
          <p:blipFill>
            <a:blip r:embed="rId10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836140" y="8060514"/>
              <a:ext cx="290812" cy="730804"/>
            </a:xfrm>
            <a:prstGeom prst="rect">
              <a:avLst/>
            </a:prstGeom>
          </p:spPr>
        </p:pic>
        <p:sp>
          <p:nvSpPr>
            <p:cNvPr id="97" name="正方形/長方形 96"/>
            <p:cNvSpPr/>
            <p:nvPr/>
          </p:nvSpPr>
          <p:spPr>
            <a:xfrm>
              <a:off x="6866045" y="8125523"/>
              <a:ext cx="218302" cy="16824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r>
                <a:rPr lang="ja-JP" altLang="en-US" sz="300" dirty="0">
                  <a:solidFill>
                    <a:schemeClr val="tx1"/>
                  </a:solidFill>
                </a:rPr>
                <a:t>○○地区で</a:t>
              </a:r>
              <a:r>
                <a:rPr kumimoji="1" lang="ja-JP" altLang="en-US" sz="300" dirty="0">
                  <a:solidFill>
                    <a:schemeClr val="tx1"/>
                  </a:solidFill>
                </a:rPr>
                <a:t>避難勧告発令</a:t>
              </a:r>
            </a:p>
          </p:txBody>
        </p:sp>
      </p:grpSp>
      <p:sp>
        <p:nvSpPr>
          <p:cNvPr id="101" name="テキスト ボックス 100"/>
          <p:cNvSpPr txBox="1"/>
          <p:nvPr/>
        </p:nvSpPr>
        <p:spPr>
          <a:xfrm>
            <a:off x="5423034" y="7198286"/>
            <a:ext cx="1171545" cy="46166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・テレビ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・ラジオ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・緊急エリアメール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2021967" y="4668586"/>
            <a:ext cx="5044651" cy="153888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町内会長さん、自治会長さんへ直接電話をして、皆さんへの周知をお願いします。</a:t>
            </a:r>
            <a:endParaRPr lang="en-US" altLang="ja-JP" sz="1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1768727" y="7451553"/>
            <a:ext cx="3634008" cy="153888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テレビ、ラジオ、緊急エリアメールで皆さんへ周知します。</a:t>
            </a:r>
            <a:endParaRPr lang="en-US" altLang="ja-JP" sz="1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3484360" y="8798224"/>
            <a:ext cx="3377527" cy="153888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石狩市メール配信サービスの登録者の方へ周知します。</a:t>
            </a:r>
            <a:endParaRPr lang="en-US" altLang="ja-JP" sz="1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992368" y="4662092"/>
            <a:ext cx="384721" cy="15388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市役所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016541" y="6057596"/>
            <a:ext cx="384721" cy="15388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市役所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992369" y="7523853"/>
            <a:ext cx="384721" cy="15388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市役所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992368" y="8806346"/>
            <a:ext cx="384721" cy="15388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市役所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5" name="直線コネクタ 64"/>
          <p:cNvCxnSpPr/>
          <p:nvPr/>
        </p:nvCxnSpPr>
        <p:spPr>
          <a:xfrm>
            <a:off x="557351" y="8960234"/>
            <a:ext cx="648294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407928" y="8999263"/>
            <a:ext cx="5208157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</a:t>
            </a:r>
            <a:r>
              <a:rPr lang="ja-JP" altLang="en-US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石狩市災害情報ツイッターアカウント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で伝えます。</a:t>
            </a:r>
            <a:endParaRPr lang="en-US" altLang="ja-JP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68" name="図 67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4210" y="9329930"/>
            <a:ext cx="1055680" cy="675651"/>
          </a:xfrm>
          <a:prstGeom prst="rect">
            <a:avLst/>
          </a:prstGeom>
        </p:spPr>
      </p:pic>
      <p:sp>
        <p:nvSpPr>
          <p:cNvPr id="70" name="右矢印 80"/>
          <p:cNvSpPr/>
          <p:nvPr/>
        </p:nvSpPr>
        <p:spPr>
          <a:xfrm>
            <a:off x="1871913" y="9450158"/>
            <a:ext cx="3608217" cy="266748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角丸四角形 85"/>
          <p:cNvSpPr/>
          <p:nvPr/>
        </p:nvSpPr>
        <p:spPr>
          <a:xfrm>
            <a:off x="5472666" y="9325497"/>
            <a:ext cx="1538835" cy="694787"/>
          </a:xfrm>
          <a:prstGeom prst="roundRect">
            <a:avLst>
              <a:gd name="adj" fmla="val 23499"/>
            </a:avLst>
          </a:prstGeom>
          <a:solidFill>
            <a:schemeClr val="bg1">
              <a:lumMod val="8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 anchorCtr="0"/>
          <a:lstStyle/>
          <a:p>
            <a:r>
              <a:rPr lang="ja-JP" altLang="en-US" sz="10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北海道石狩市災害情報</a:t>
            </a:r>
            <a:endParaRPr lang="en-US" altLang="ja-JP" sz="10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</a:t>
            </a:r>
            <a:endParaRPr lang="en-US" altLang="ja-JP" sz="10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9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＠</a:t>
            </a:r>
            <a:r>
              <a:rPr lang="en-US" altLang="ja-JP" sz="900" b="1" dirty="0" err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bousai_ishikari</a:t>
            </a:r>
            <a:endParaRPr lang="en-US" altLang="ja-JP" sz="105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2738" y="9568616"/>
            <a:ext cx="453942" cy="453942"/>
          </a:xfrm>
          <a:prstGeom prst="ellipse">
            <a:avLst/>
          </a:prstGeom>
          <a:ln>
            <a:solidFill>
              <a:schemeClr val="tx1"/>
            </a:solidFill>
          </a:ln>
        </p:spPr>
      </p:pic>
      <p:sp>
        <p:nvSpPr>
          <p:cNvPr id="20" name="円弧 19"/>
          <p:cNvSpPr/>
          <p:nvPr/>
        </p:nvSpPr>
        <p:spPr>
          <a:xfrm rot="432926">
            <a:off x="2505056" y="3016553"/>
            <a:ext cx="1494178" cy="2082146"/>
          </a:xfrm>
          <a:prstGeom prst="arc">
            <a:avLst>
              <a:gd name="adj1" fmla="val 16611190"/>
              <a:gd name="adj2" fmla="val 20815140"/>
            </a:avLst>
          </a:prstGeom>
          <a:ln w="31750">
            <a:solidFill>
              <a:srgbClr val="FF0000"/>
            </a:solidFill>
            <a:headEnd type="oval" w="sm" len="sm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992368" y="9995966"/>
            <a:ext cx="384721" cy="153888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市役所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287508" y="10052812"/>
            <a:ext cx="4531690" cy="153888"/>
          </a:xfrm>
          <a:prstGeom prst="rect">
            <a:avLst/>
          </a:prstGeom>
          <a:solidFill>
            <a:srgbClr val="0070C0"/>
          </a:solidFill>
        </p:spPr>
        <p:txBody>
          <a:bodyPr wrap="none" lIns="0" tIns="0" rIns="0" bIns="0" rtlCol="0" anchor="ctr" anchorCtr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0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災害情報についてツイートします。アカウントのフォローをお願いします。</a:t>
            </a:r>
            <a:endParaRPr lang="en-US" altLang="ja-JP" sz="10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角丸四角形吹き出し 3">
            <a:extLst>
              <a:ext uri="{FF2B5EF4-FFF2-40B4-BE49-F238E27FC236}">
                <a16:creationId xmlns:a16="http://schemas.microsoft.com/office/drawing/2014/main" id="{43C0E596-4366-4D59-B61A-BF40A802F57C}"/>
              </a:ext>
            </a:extLst>
          </p:cNvPr>
          <p:cNvSpPr/>
          <p:nvPr/>
        </p:nvSpPr>
        <p:spPr>
          <a:xfrm>
            <a:off x="2956558" y="3991061"/>
            <a:ext cx="1497349" cy="616672"/>
          </a:xfrm>
          <a:prstGeom prst="wedgeRoundRectCallout">
            <a:avLst>
              <a:gd name="adj1" fmla="val -30732"/>
              <a:gd name="adj2" fmla="val -6149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「○時○分、○○地区に対して、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避難指示を発令しました。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大雨の影響で土砂災害の危険性が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極めて高まっています。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○○地区の方は○○避難所へ避難して下さ　い。」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9" name="角丸四角形吹き出し 3">
            <a:extLst>
              <a:ext uri="{FF2B5EF4-FFF2-40B4-BE49-F238E27FC236}">
                <a16:creationId xmlns:a16="http://schemas.microsoft.com/office/drawing/2014/main" id="{CC4D59FE-1DFB-44C0-B88D-08F39E676ED7}"/>
              </a:ext>
            </a:extLst>
          </p:cNvPr>
          <p:cNvSpPr/>
          <p:nvPr/>
        </p:nvSpPr>
        <p:spPr>
          <a:xfrm>
            <a:off x="2963270" y="5338594"/>
            <a:ext cx="1497349" cy="616672"/>
          </a:xfrm>
          <a:prstGeom prst="wedgeRoundRectCallout">
            <a:avLst>
              <a:gd name="adj1" fmla="val -30732"/>
              <a:gd name="adj2" fmla="val -6149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「○時○分、○○地区に対して、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避難指示を発令しました。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大雨の影響で土砂災害の危険性が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極めて高まっています。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○○地区の方は○○避難所へ避難して下さ　い。」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0" name="角丸四角形吹き出し 3">
            <a:extLst>
              <a:ext uri="{FF2B5EF4-FFF2-40B4-BE49-F238E27FC236}">
                <a16:creationId xmlns:a16="http://schemas.microsoft.com/office/drawing/2014/main" id="{C13B3F30-F9B4-40F4-B131-AAD3AD67C8F9}"/>
              </a:ext>
            </a:extLst>
          </p:cNvPr>
          <p:cNvSpPr/>
          <p:nvPr/>
        </p:nvSpPr>
        <p:spPr>
          <a:xfrm>
            <a:off x="2993750" y="6724784"/>
            <a:ext cx="1497349" cy="616672"/>
          </a:xfrm>
          <a:prstGeom prst="wedgeRoundRectCallout">
            <a:avLst>
              <a:gd name="adj1" fmla="val -30732"/>
              <a:gd name="adj2" fmla="val -6149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「○時○分、○○地区に対して、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避難指示を発令しました。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大雨の影響で土砂災害の危険性が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極めて高まっています。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○○地区の方は○○避難所へ避難して下さ　い。」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2" name="角丸四角形吹き出し 3">
            <a:extLst>
              <a:ext uri="{FF2B5EF4-FFF2-40B4-BE49-F238E27FC236}">
                <a16:creationId xmlns:a16="http://schemas.microsoft.com/office/drawing/2014/main" id="{FD97CA9C-1B5A-413F-BAAC-094B4DC5C517}"/>
              </a:ext>
            </a:extLst>
          </p:cNvPr>
          <p:cNvSpPr/>
          <p:nvPr/>
        </p:nvSpPr>
        <p:spPr>
          <a:xfrm>
            <a:off x="2993749" y="8131977"/>
            <a:ext cx="1497349" cy="616672"/>
          </a:xfrm>
          <a:prstGeom prst="wedgeRoundRectCallout">
            <a:avLst>
              <a:gd name="adj1" fmla="val -30732"/>
              <a:gd name="adj2" fmla="val -6149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「○時○分、○○地区に対して、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避難指示を発令しました。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大雨の影響で土砂災害の危険性が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極めて高まっています。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○○地区の方は○○避難所へ避難して下さ　い。」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4" name="角丸四角形吹き出し 3">
            <a:extLst>
              <a:ext uri="{FF2B5EF4-FFF2-40B4-BE49-F238E27FC236}">
                <a16:creationId xmlns:a16="http://schemas.microsoft.com/office/drawing/2014/main" id="{C0F4110D-D912-4AAE-90DC-4F0E6B8B9FCD}"/>
              </a:ext>
            </a:extLst>
          </p:cNvPr>
          <p:cNvSpPr/>
          <p:nvPr/>
        </p:nvSpPr>
        <p:spPr>
          <a:xfrm>
            <a:off x="2915657" y="9408570"/>
            <a:ext cx="1497349" cy="616672"/>
          </a:xfrm>
          <a:prstGeom prst="wedgeRoundRectCallout">
            <a:avLst>
              <a:gd name="adj1" fmla="val -30732"/>
              <a:gd name="adj2" fmla="val -61494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「○時○分、○○地区に対して、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避難指示を発令しました。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大雨の影響で土砂災害の危険性が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極めて高まっています。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5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○○地区の方は○○避難所へ避難して下さ　い。」</a:t>
            </a:r>
            <a:endParaRPr lang="en-US" altLang="ja-JP" sz="5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8594A020-EEAF-4D41-A154-026DC136CB2B}"/>
              </a:ext>
            </a:extLst>
          </p:cNvPr>
          <p:cNvSpPr txBox="1"/>
          <p:nvPr/>
        </p:nvSpPr>
        <p:spPr>
          <a:xfrm>
            <a:off x="6051" y="10281492"/>
            <a:ext cx="7553624" cy="257369"/>
          </a:xfrm>
          <a:prstGeom prst="rect">
            <a:avLst/>
          </a:prstGeom>
          <a:solidFill>
            <a:srgbClr val="FFC000"/>
          </a:solidFill>
        </p:spPr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ja-JP" altLang="en-US" sz="12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災害に備え、ぜひ確認をお願いします！！</a:t>
            </a:r>
          </a:p>
        </p:txBody>
      </p:sp>
    </p:spTree>
    <p:extLst>
      <p:ext uri="{BB962C8B-B14F-4D97-AF65-F5344CB8AC3E}">
        <p14:creationId xmlns:p14="http://schemas.microsoft.com/office/powerpoint/2010/main" val="1688889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テキスト ボックス 2064"/>
          <p:cNvSpPr txBox="1"/>
          <p:nvPr/>
        </p:nvSpPr>
        <p:spPr>
          <a:xfrm>
            <a:off x="-13375" y="138807"/>
            <a:ext cx="7559675" cy="665489"/>
          </a:xfrm>
          <a:prstGeom prst="rect">
            <a:avLst/>
          </a:prstGeom>
          <a:solidFill>
            <a:srgbClr val="0070C0"/>
          </a:solidFill>
        </p:spPr>
        <p:txBody>
          <a:bodyPr wrap="none" lIns="720000" tIns="108000" rIns="720000" bIns="108000" rtlCol="0" anchor="ctr" anchorCtr="0">
            <a:noAutofit/>
          </a:bodyPr>
          <a:lstStyle/>
          <a:p>
            <a:pPr algn="ctr"/>
            <a:r>
              <a:rPr lang="ja-JP" altLang="ja-JP" sz="2800" dirty="0">
                <a:solidFill>
                  <a:srgbClr val="FFFF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石狩市メール配信サービス</a:t>
            </a:r>
            <a:r>
              <a:rPr lang="ja-JP" altLang="ja-JP" sz="2000" dirty="0">
                <a:solidFill>
                  <a:srgbClr val="FFFF00"/>
                </a:solidFill>
              </a:rPr>
              <a:t>の登録方法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258741" y="899571"/>
            <a:ext cx="6944383" cy="679364"/>
          </a:xfrm>
          <a:prstGeom prst="roundRect">
            <a:avLst>
              <a:gd name="adj" fmla="val 11779"/>
            </a:avLst>
          </a:prstGeom>
          <a:solidFill>
            <a:schemeClr val="accent1">
              <a:lumMod val="20000"/>
              <a:lumOff val="80000"/>
            </a:schemeClr>
          </a:solidFill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・まずは、パソコン・携帯電話でアクセス！！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https://www.city.ishikari.hokkaido.jp/soshiki/dx/3226.html</a:t>
            </a:r>
            <a:endParaRPr lang="en-US" altLang="ja-JP" sz="3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9" name="角丸四角形 58"/>
          <p:cNvSpPr/>
          <p:nvPr/>
        </p:nvSpPr>
        <p:spPr>
          <a:xfrm>
            <a:off x="258741" y="1711083"/>
            <a:ext cx="3427434" cy="2504719"/>
          </a:xfrm>
          <a:prstGeom prst="roundRect">
            <a:avLst>
              <a:gd name="adj" fmla="val 4274"/>
            </a:avLst>
          </a:prstGeom>
          <a:solidFill>
            <a:schemeClr val="accent1">
              <a:lumMod val="20000"/>
              <a:lumOff val="80000"/>
            </a:schemeClr>
          </a:solidFill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・注意事項をご確認下さい。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3860407" y="1703015"/>
            <a:ext cx="3342717" cy="2512787"/>
          </a:xfrm>
          <a:prstGeom prst="roundRect">
            <a:avLst>
              <a:gd name="adj" fmla="val 4055"/>
            </a:avLst>
          </a:prstGeom>
          <a:solidFill>
            <a:schemeClr val="accent1">
              <a:lumMod val="20000"/>
              <a:lumOff val="80000"/>
            </a:schemeClr>
          </a:solidFill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267184" y="4348770"/>
            <a:ext cx="3418991" cy="2457718"/>
          </a:xfrm>
          <a:prstGeom prst="roundRect">
            <a:avLst>
              <a:gd name="adj" fmla="val 4337"/>
            </a:avLst>
          </a:prstGeom>
          <a:solidFill>
            <a:schemeClr val="accent1">
              <a:lumMod val="20000"/>
              <a:lumOff val="80000"/>
            </a:schemeClr>
          </a:solidFill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251473" y="6941723"/>
            <a:ext cx="2238276" cy="3307097"/>
          </a:xfrm>
          <a:prstGeom prst="roundRect">
            <a:avLst>
              <a:gd name="adj" fmla="val 5870"/>
            </a:avLst>
          </a:prstGeom>
          <a:solidFill>
            <a:schemeClr val="accent1">
              <a:lumMod val="20000"/>
              <a:lumOff val="80000"/>
            </a:schemeClr>
          </a:solidFill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2612198" y="6941722"/>
            <a:ext cx="2376000" cy="3307097"/>
          </a:xfrm>
          <a:prstGeom prst="roundRect">
            <a:avLst>
              <a:gd name="adj" fmla="val 6619"/>
            </a:avLst>
          </a:prstGeom>
          <a:solidFill>
            <a:schemeClr val="accent1">
              <a:lumMod val="20000"/>
              <a:lumOff val="80000"/>
            </a:schemeClr>
          </a:solidFill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>
          <a:xfrm>
            <a:off x="5110648" y="6927487"/>
            <a:ext cx="2124257" cy="3332246"/>
          </a:xfrm>
          <a:prstGeom prst="roundRect">
            <a:avLst>
              <a:gd name="adj" fmla="val 4188"/>
            </a:avLst>
          </a:prstGeom>
          <a:solidFill>
            <a:schemeClr val="accent1">
              <a:lumMod val="20000"/>
              <a:lumOff val="80000"/>
            </a:schemeClr>
          </a:solidFill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-7324" y="10291292"/>
            <a:ext cx="7553624" cy="214003"/>
          </a:xfrm>
          <a:prstGeom prst="rect">
            <a:avLst/>
          </a:prstGeom>
          <a:solidFill>
            <a:srgbClr val="0070C0"/>
          </a:solidFill>
        </p:spPr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ja-JP" altLang="en-US" sz="1200" dirty="0">
                <a:solidFill>
                  <a:srgbClr val="FFFF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緊急・災害情報に限らず、生活に必要な情報（ごみ収集、上水道、道路など）が配信できます！！</a:t>
            </a:r>
            <a:endParaRPr lang="en-US" altLang="ja-JP" sz="1200" dirty="0">
              <a:solidFill>
                <a:srgbClr val="FFFF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80" name="図 79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04499" y="956596"/>
            <a:ext cx="215626" cy="541864"/>
          </a:xfrm>
          <a:prstGeom prst="rect">
            <a:avLst/>
          </a:prstGeom>
        </p:spPr>
      </p:pic>
      <p:sp>
        <p:nvSpPr>
          <p:cNvPr id="82" name="テキスト ボックス 81"/>
          <p:cNvSpPr txBox="1"/>
          <p:nvPr/>
        </p:nvSpPr>
        <p:spPr>
          <a:xfrm>
            <a:off x="267185" y="931833"/>
            <a:ext cx="303536" cy="313350"/>
          </a:xfrm>
          <a:prstGeom prst="rect">
            <a:avLst/>
          </a:prstGeom>
          <a:noFill/>
        </p:spPr>
        <p:txBody>
          <a:bodyPr wrap="none" lIns="36000" tIns="18000" rIns="36000" bIns="18000" rtlCol="0" anchor="ctr" anchorCtr="0">
            <a:spAutoFit/>
          </a:bodyPr>
          <a:lstStyle/>
          <a:p>
            <a:pPr algn="ctr"/>
            <a:r>
              <a:rPr lang="ja-JP" altLang="en-US" b="1" dirty="0">
                <a:solidFill>
                  <a:schemeClr val="accent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endParaRPr lang="en-US" altLang="ja-JP" b="1" dirty="0">
              <a:solidFill>
                <a:schemeClr val="accent5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276139" y="1709978"/>
            <a:ext cx="303536" cy="313350"/>
          </a:xfrm>
          <a:prstGeom prst="rect">
            <a:avLst/>
          </a:prstGeom>
          <a:noFill/>
        </p:spPr>
        <p:txBody>
          <a:bodyPr wrap="none" lIns="36000" tIns="18000" rIns="36000" bIns="18000" rtlCol="0" anchor="ctr" anchorCtr="0">
            <a:spAutoFit/>
          </a:bodyPr>
          <a:lstStyle/>
          <a:p>
            <a:pPr algn="ctr"/>
            <a:r>
              <a:rPr lang="ja-JP" altLang="en-US" b="1" dirty="0">
                <a:solidFill>
                  <a:schemeClr val="accent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endParaRPr lang="en-US" altLang="ja-JP" b="1" dirty="0">
              <a:solidFill>
                <a:schemeClr val="accent5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3867224" y="1709978"/>
            <a:ext cx="305139" cy="313350"/>
          </a:xfrm>
          <a:prstGeom prst="rect">
            <a:avLst/>
          </a:prstGeom>
          <a:noFill/>
        </p:spPr>
        <p:txBody>
          <a:bodyPr wrap="none" lIns="36000" tIns="18000" rIns="36000" bIns="18000" rtlCol="0" anchor="ctr" anchorCtr="0">
            <a:spAutoFit/>
          </a:bodyPr>
          <a:lstStyle/>
          <a:p>
            <a:pPr algn="ctr"/>
            <a:r>
              <a:rPr lang="ja-JP" altLang="en-US" b="1" dirty="0">
                <a:solidFill>
                  <a:schemeClr val="accent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endParaRPr lang="en-US" altLang="ja-JP" b="1" dirty="0">
              <a:solidFill>
                <a:schemeClr val="accent5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00339" y="4385650"/>
            <a:ext cx="305139" cy="313350"/>
          </a:xfrm>
          <a:prstGeom prst="rect">
            <a:avLst/>
          </a:prstGeom>
          <a:noFill/>
        </p:spPr>
        <p:txBody>
          <a:bodyPr wrap="none" lIns="36000" tIns="18000" rIns="36000" bIns="18000" rtlCol="0" anchor="ctr" anchorCtr="0">
            <a:spAutoFit/>
          </a:bodyPr>
          <a:lstStyle/>
          <a:p>
            <a:pPr algn="ctr"/>
            <a:r>
              <a:rPr lang="ja-JP" altLang="en-US" b="1" dirty="0">
                <a:solidFill>
                  <a:schemeClr val="accent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endParaRPr lang="en-US" altLang="ja-JP" b="1" dirty="0">
              <a:solidFill>
                <a:schemeClr val="accent5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267184" y="6959511"/>
            <a:ext cx="305139" cy="313350"/>
          </a:xfrm>
          <a:prstGeom prst="rect">
            <a:avLst/>
          </a:prstGeom>
          <a:noFill/>
        </p:spPr>
        <p:txBody>
          <a:bodyPr wrap="none" lIns="36000" tIns="18000" rIns="36000" bIns="18000" rtlCol="0" anchor="ctr" anchorCtr="0">
            <a:spAutoFit/>
          </a:bodyPr>
          <a:lstStyle/>
          <a:p>
            <a:pPr algn="ctr"/>
            <a:r>
              <a:rPr lang="ja-JP" altLang="en-US" b="1" dirty="0">
                <a:solidFill>
                  <a:schemeClr val="accent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</a:t>
            </a:r>
            <a:endParaRPr lang="en-US" altLang="ja-JP" b="1" dirty="0">
              <a:solidFill>
                <a:schemeClr val="accent5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612199" y="6942726"/>
            <a:ext cx="305139" cy="313350"/>
          </a:xfrm>
          <a:prstGeom prst="rect">
            <a:avLst/>
          </a:prstGeom>
          <a:noFill/>
        </p:spPr>
        <p:txBody>
          <a:bodyPr wrap="none" lIns="36000" tIns="18000" rIns="36000" bIns="18000" rtlCol="0" anchor="ctr" anchorCtr="0">
            <a:spAutoFit/>
          </a:bodyPr>
          <a:lstStyle/>
          <a:p>
            <a:pPr algn="ctr"/>
            <a:r>
              <a:rPr lang="ja-JP" altLang="en-US" b="1" dirty="0">
                <a:solidFill>
                  <a:schemeClr val="accent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⑥</a:t>
            </a:r>
            <a:endParaRPr lang="en-US" altLang="ja-JP" b="1" dirty="0">
              <a:solidFill>
                <a:schemeClr val="accent5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5139955" y="6952377"/>
            <a:ext cx="305139" cy="313350"/>
          </a:xfrm>
          <a:prstGeom prst="rect">
            <a:avLst/>
          </a:prstGeom>
          <a:noFill/>
        </p:spPr>
        <p:txBody>
          <a:bodyPr wrap="none" lIns="36000" tIns="18000" rIns="36000" bIns="18000" rtlCol="0" anchor="ctr" anchorCtr="0">
            <a:spAutoFit/>
          </a:bodyPr>
          <a:lstStyle/>
          <a:p>
            <a:pPr algn="ctr"/>
            <a:r>
              <a:rPr lang="ja-JP" altLang="en-US" b="1" dirty="0">
                <a:solidFill>
                  <a:schemeClr val="accent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⑦</a:t>
            </a:r>
            <a:endParaRPr lang="en-US" altLang="ja-JP" b="1" dirty="0">
              <a:solidFill>
                <a:schemeClr val="accent5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1862843" y="1448996"/>
            <a:ext cx="0" cy="403003"/>
          </a:xfrm>
          <a:prstGeom prst="straightConnector1">
            <a:avLst/>
          </a:prstGeom>
          <a:ln w="22225">
            <a:solidFill>
              <a:srgbClr val="0070C0"/>
            </a:solidFill>
            <a:headEnd type="oval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矢印コネクタ 119"/>
          <p:cNvCxnSpPr/>
          <p:nvPr/>
        </p:nvCxnSpPr>
        <p:spPr>
          <a:xfrm rot="16200000">
            <a:off x="3804357" y="2733942"/>
            <a:ext cx="0" cy="403003"/>
          </a:xfrm>
          <a:prstGeom prst="straightConnector1">
            <a:avLst/>
          </a:prstGeom>
          <a:ln w="22225">
            <a:solidFill>
              <a:srgbClr val="0070C0"/>
            </a:solidFill>
            <a:headEnd type="oval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矢印コネクタ 120"/>
          <p:cNvCxnSpPr/>
          <p:nvPr/>
        </p:nvCxnSpPr>
        <p:spPr>
          <a:xfrm flipH="1">
            <a:off x="3535328" y="4078695"/>
            <a:ext cx="470532" cy="395839"/>
          </a:xfrm>
          <a:prstGeom prst="straightConnector1">
            <a:avLst/>
          </a:prstGeom>
          <a:ln w="22225">
            <a:solidFill>
              <a:srgbClr val="0070C0"/>
            </a:solidFill>
            <a:headEnd type="oval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/>
          <p:nvPr/>
        </p:nvCxnSpPr>
        <p:spPr>
          <a:xfrm rot="16200000">
            <a:off x="2563266" y="8328049"/>
            <a:ext cx="0" cy="403003"/>
          </a:xfrm>
          <a:prstGeom prst="straightConnector1">
            <a:avLst/>
          </a:prstGeom>
          <a:ln w="22225">
            <a:solidFill>
              <a:srgbClr val="0070C0"/>
            </a:solidFill>
            <a:headEnd type="oval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矢印コネクタ 125"/>
          <p:cNvCxnSpPr/>
          <p:nvPr/>
        </p:nvCxnSpPr>
        <p:spPr>
          <a:xfrm rot="16200000">
            <a:off x="5091023" y="8304394"/>
            <a:ext cx="0" cy="403003"/>
          </a:xfrm>
          <a:prstGeom prst="straightConnector1">
            <a:avLst/>
          </a:prstGeom>
          <a:ln w="22225">
            <a:solidFill>
              <a:srgbClr val="0070C0"/>
            </a:solidFill>
            <a:headEnd type="oval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図 3">
            <a:extLst>
              <a:ext uri="{FF2B5EF4-FFF2-40B4-BE49-F238E27FC236}">
                <a16:creationId xmlns:a16="http://schemas.microsoft.com/office/drawing/2014/main" id="{9D81D072-4018-4508-89CD-EED44401FD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545" y="2208599"/>
            <a:ext cx="3171868" cy="18458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F1029FD0-3256-4539-8AB9-65BC73EA04CF}"/>
              </a:ext>
            </a:extLst>
          </p:cNvPr>
          <p:cNvSpPr/>
          <p:nvPr/>
        </p:nvSpPr>
        <p:spPr>
          <a:xfrm>
            <a:off x="406775" y="2264968"/>
            <a:ext cx="302556" cy="13161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D62B83A-EE1F-4CC6-A2C6-C279EFF6A9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3884" y="2402152"/>
            <a:ext cx="3032756" cy="144321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9DB4998-25E4-43EC-931F-5A69D11E30DD}"/>
              </a:ext>
            </a:extLst>
          </p:cNvPr>
          <p:cNvSpPr/>
          <p:nvPr/>
        </p:nvSpPr>
        <p:spPr>
          <a:xfrm>
            <a:off x="4099560" y="3659300"/>
            <a:ext cx="1097280" cy="11314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95541F3-EBC2-47ED-B43D-07862F697226}"/>
              </a:ext>
            </a:extLst>
          </p:cNvPr>
          <p:cNvSpPr txBox="1"/>
          <p:nvPr/>
        </p:nvSpPr>
        <p:spPr>
          <a:xfrm>
            <a:off x="4241915" y="1849058"/>
            <a:ext cx="3032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・「メール配信サービスの登録・変更・削除」を選択</a:t>
            </a:r>
            <a:endParaRPr kumimoji="1"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53E5FAF-BA43-4F37-8016-A3068AB573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171" y="5395193"/>
            <a:ext cx="3051344" cy="129723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4527F34-C1DB-41C8-B779-E7122A513225}"/>
              </a:ext>
            </a:extLst>
          </p:cNvPr>
          <p:cNvSpPr txBox="1"/>
          <p:nvPr/>
        </p:nvSpPr>
        <p:spPr>
          <a:xfrm>
            <a:off x="638632" y="4383449"/>
            <a:ext cx="277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PC/</a:t>
            </a:r>
            <a:r>
              <a:rPr kumimoji="1" lang="ja-JP" altLang="en-US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スマートフォンの方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CD5D7EC-6B5B-4FDD-896C-CF4B4FF4A39A}"/>
              </a:ext>
            </a:extLst>
          </p:cNvPr>
          <p:cNvSpPr txBox="1"/>
          <p:nvPr/>
        </p:nvSpPr>
        <p:spPr>
          <a:xfrm>
            <a:off x="168788" y="4728653"/>
            <a:ext cx="3051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・「アドレス」か「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コード」選択</a:t>
            </a:r>
            <a:endParaRPr kumimoji="1" lang="ja-JP" altLang="en-US" sz="1200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2B0924F-D47B-4EE4-8CD8-EBE9F287D934}"/>
              </a:ext>
            </a:extLst>
          </p:cNvPr>
          <p:cNvSpPr txBox="1"/>
          <p:nvPr/>
        </p:nvSpPr>
        <p:spPr>
          <a:xfrm>
            <a:off x="324770" y="4957292"/>
            <a:ext cx="3051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u="sng" dirty="0">
                <a:solidFill>
                  <a:srgbClr val="FF0000"/>
                </a:solidFill>
              </a:rPr>
              <a:t>https://plus.sugumail.com/usr/ishikari/home</a:t>
            </a:r>
            <a:endParaRPr lang="en-US" altLang="ja-JP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E50C4FB4-D0E0-404B-818C-FB165ADBDEB2}"/>
              </a:ext>
            </a:extLst>
          </p:cNvPr>
          <p:cNvSpPr/>
          <p:nvPr/>
        </p:nvSpPr>
        <p:spPr>
          <a:xfrm>
            <a:off x="551144" y="5680065"/>
            <a:ext cx="1579279" cy="12291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9D11E88A-6656-42BC-897A-E4C1663CF47F}"/>
              </a:ext>
            </a:extLst>
          </p:cNvPr>
          <p:cNvSpPr/>
          <p:nvPr/>
        </p:nvSpPr>
        <p:spPr>
          <a:xfrm>
            <a:off x="551144" y="5951318"/>
            <a:ext cx="812836" cy="725708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角丸四角形 64">
            <a:extLst>
              <a:ext uri="{FF2B5EF4-FFF2-40B4-BE49-F238E27FC236}">
                <a16:creationId xmlns:a16="http://schemas.microsoft.com/office/drawing/2014/main" id="{40490DFD-D29B-4019-93DF-123FCB09A19B}"/>
              </a:ext>
            </a:extLst>
          </p:cNvPr>
          <p:cNvSpPr/>
          <p:nvPr/>
        </p:nvSpPr>
        <p:spPr>
          <a:xfrm>
            <a:off x="3856155" y="4351036"/>
            <a:ext cx="3378750" cy="2457718"/>
          </a:xfrm>
          <a:prstGeom prst="roundRect">
            <a:avLst>
              <a:gd name="adj" fmla="val 4337"/>
            </a:avLst>
          </a:prstGeom>
          <a:solidFill>
            <a:schemeClr val="accent1">
              <a:lumMod val="20000"/>
              <a:lumOff val="80000"/>
            </a:schemeClr>
          </a:solidFill>
          <a:ln w="222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14AD6560-0F10-47D5-B40A-524C8EBA84BC}"/>
              </a:ext>
            </a:extLst>
          </p:cNvPr>
          <p:cNvCxnSpPr/>
          <p:nvPr/>
        </p:nvCxnSpPr>
        <p:spPr>
          <a:xfrm>
            <a:off x="5615707" y="4071531"/>
            <a:ext cx="0" cy="403003"/>
          </a:xfrm>
          <a:prstGeom prst="straightConnector1">
            <a:avLst/>
          </a:prstGeom>
          <a:ln w="22225">
            <a:solidFill>
              <a:srgbClr val="0070C0"/>
            </a:solidFill>
            <a:headEnd type="oval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62C70DC-F31C-4187-8B2B-10B566528153}"/>
              </a:ext>
            </a:extLst>
          </p:cNvPr>
          <p:cNvSpPr txBox="1"/>
          <p:nvPr/>
        </p:nvSpPr>
        <p:spPr>
          <a:xfrm>
            <a:off x="3932370" y="4402364"/>
            <a:ext cx="305139" cy="313350"/>
          </a:xfrm>
          <a:prstGeom prst="rect">
            <a:avLst/>
          </a:prstGeom>
          <a:noFill/>
        </p:spPr>
        <p:txBody>
          <a:bodyPr wrap="none" lIns="36000" tIns="18000" rIns="36000" bIns="18000" rtlCol="0" anchor="ctr" anchorCtr="0">
            <a:spAutoFit/>
          </a:bodyPr>
          <a:lstStyle/>
          <a:p>
            <a:pPr algn="ctr"/>
            <a:r>
              <a:rPr lang="ja-JP" altLang="en-US" b="1" dirty="0">
                <a:solidFill>
                  <a:schemeClr val="accent5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</a:t>
            </a:r>
            <a:endParaRPr lang="en-US" altLang="ja-JP" b="1" dirty="0">
              <a:solidFill>
                <a:schemeClr val="accent5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BAB9DF7-6E0F-410E-9D2F-8B94AE95A6BF}"/>
              </a:ext>
            </a:extLst>
          </p:cNvPr>
          <p:cNvSpPr txBox="1"/>
          <p:nvPr/>
        </p:nvSpPr>
        <p:spPr>
          <a:xfrm>
            <a:off x="4172363" y="4377561"/>
            <a:ext cx="3311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フィーチャーフォン</a:t>
            </a:r>
            <a:r>
              <a:rPr kumimoji="1" lang="en-US" altLang="ja-JP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ガラケー</a:t>
            </a:r>
            <a:r>
              <a:rPr kumimoji="1" lang="en-US" altLang="ja-JP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400" b="1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の方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E9C15AD-40BA-4C86-AE7F-A8ED4880D9EE}"/>
              </a:ext>
            </a:extLst>
          </p:cNvPr>
          <p:cNvSpPr txBox="1"/>
          <p:nvPr/>
        </p:nvSpPr>
        <p:spPr>
          <a:xfrm>
            <a:off x="3975894" y="4728653"/>
            <a:ext cx="3051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・「アドレス」か「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コード」選択</a:t>
            </a:r>
            <a:endParaRPr kumimoji="1" lang="ja-JP" altLang="en-US" sz="1200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1692F227-8B1B-41F3-8B86-5323661E26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62787" y="5386656"/>
            <a:ext cx="3113854" cy="128206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B09D9FF-B7A5-477A-AC61-E06C1D262F52}"/>
              </a:ext>
            </a:extLst>
          </p:cNvPr>
          <p:cNvSpPr txBox="1"/>
          <p:nvPr/>
        </p:nvSpPr>
        <p:spPr>
          <a:xfrm>
            <a:off x="4108253" y="4957292"/>
            <a:ext cx="3051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u="sng" dirty="0">
                <a:solidFill>
                  <a:srgbClr val="FF0000"/>
                </a:solidFill>
              </a:rPr>
              <a:t>https://m.sugumail.com/m/ishikari/home</a:t>
            </a:r>
            <a:endParaRPr lang="en-US" altLang="ja-JP" sz="12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C9934344-F4A8-4D7C-94D5-E0D71E4C9B22}"/>
              </a:ext>
            </a:extLst>
          </p:cNvPr>
          <p:cNvSpPr/>
          <p:nvPr/>
        </p:nvSpPr>
        <p:spPr>
          <a:xfrm>
            <a:off x="4237509" y="5623470"/>
            <a:ext cx="1579279" cy="12291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2E6B3D3E-862C-48A5-A212-42D18F2FF229}"/>
              </a:ext>
            </a:extLst>
          </p:cNvPr>
          <p:cNvSpPr/>
          <p:nvPr/>
        </p:nvSpPr>
        <p:spPr>
          <a:xfrm>
            <a:off x="4195792" y="6031272"/>
            <a:ext cx="904815" cy="63745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5" name="フリーフォーム 16">
            <a:extLst>
              <a:ext uri="{FF2B5EF4-FFF2-40B4-BE49-F238E27FC236}">
                <a16:creationId xmlns:a16="http://schemas.microsoft.com/office/drawing/2014/main" id="{7303B535-06FF-477C-A20B-3131A4EAEC7B}"/>
              </a:ext>
            </a:extLst>
          </p:cNvPr>
          <p:cNvSpPr/>
          <p:nvPr/>
        </p:nvSpPr>
        <p:spPr>
          <a:xfrm>
            <a:off x="1737359" y="6742315"/>
            <a:ext cx="3986879" cy="292812"/>
          </a:xfrm>
          <a:custGeom>
            <a:avLst/>
            <a:gdLst>
              <a:gd name="connsiteX0" fmla="*/ 1647825 w 1647825"/>
              <a:gd name="connsiteY0" fmla="*/ 0 h 419100"/>
              <a:gd name="connsiteX1" fmla="*/ 1400175 w 1647825"/>
              <a:gd name="connsiteY1" fmla="*/ 200025 h 419100"/>
              <a:gd name="connsiteX2" fmla="*/ 276225 w 1647825"/>
              <a:gd name="connsiteY2" fmla="*/ 200025 h 419100"/>
              <a:gd name="connsiteX3" fmla="*/ 0 w 1647825"/>
              <a:gd name="connsiteY3" fmla="*/ 4191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47825" h="419100">
                <a:moveTo>
                  <a:pt x="1647825" y="0"/>
                </a:moveTo>
                <a:lnTo>
                  <a:pt x="1400175" y="200025"/>
                </a:lnTo>
                <a:lnTo>
                  <a:pt x="276225" y="200025"/>
                </a:lnTo>
                <a:lnTo>
                  <a:pt x="0" y="419100"/>
                </a:lnTo>
              </a:path>
            </a:pathLst>
          </a:custGeom>
          <a:noFill/>
          <a:ln w="22225">
            <a:solidFill>
              <a:srgbClr val="0070C0"/>
            </a:solidFill>
            <a:headEnd type="oval" w="sm" len="sm"/>
            <a:tailEnd type="arrow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4F3FC5EF-D138-421A-A6DB-7256674492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8545" y="7637688"/>
            <a:ext cx="1901018" cy="247183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6472AB1D-1BF8-4717-BDFC-17EF34569ADD}"/>
              </a:ext>
            </a:extLst>
          </p:cNvPr>
          <p:cNvCxnSpPr/>
          <p:nvPr/>
        </p:nvCxnSpPr>
        <p:spPr>
          <a:xfrm>
            <a:off x="1249447" y="6742315"/>
            <a:ext cx="0" cy="403003"/>
          </a:xfrm>
          <a:prstGeom prst="straightConnector1">
            <a:avLst/>
          </a:prstGeom>
          <a:ln w="22225">
            <a:solidFill>
              <a:srgbClr val="0070C0"/>
            </a:solidFill>
            <a:headEnd type="oval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25B242BC-4DB1-409F-BC94-DEC9215C4868}"/>
              </a:ext>
            </a:extLst>
          </p:cNvPr>
          <p:cNvSpPr txBox="1"/>
          <p:nvPr/>
        </p:nvSpPr>
        <p:spPr>
          <a:xfrm>
            <a:off x="313244" y="7151296"/>
            <a:ext cx="3051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・規約を読んで「同意する」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をクリック</a:t>
            </a:r>
            <a:endParaRPr kumimoji="1" lang="ja-JP" altLang="en-US" sz="1200" dirty="0"/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E52FB210-399F-45BC-993E-6A7AC2B411CA}"/>
              </a:ext>
            </a:extLst>
          </p:cNvPr>
          <p:cNvSpPr/>
          <p:nvPr/>
        </p:nvSpPr>
        <p:spPr>
          <a:xfrm>
            <a:off x="717589" y="9580665"/>
            <a:ext cx="1063715" cy="2019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180BE00-F9A5-4916-8787-97E304A9EE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17337" y="7624735"/>
            <a:ext cx="1827213" cy="250744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FBAC5CD-D205-4924-8B3F-7DFA977A92B1}"/>
              </a:ext>
            </a:extLst>
          </p:cNvPr>
          <p:cNvSpPr txBox="1"/>
          <p:nvPr/>
        </p:nvSpPr>
        <p:spPr>
          <a:xfrm>
            <a:off x="2743354" y="7103012"/>
            <a:ext cx="3051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・配信カテゴリから取得したい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情報にチェックし確認画面へ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724D023F-DF36-4141-9C16-43A30A471C7A}"/>
              </a:ext>
            </a:extLst>
          </p:cNvPr>
          <p:cNvSpPr/>
          <p:nvPr/>
        </p:nvSpPr>
        <p:spPr>
          <a:xfrm>
            <a:off x="2947464" y="8400886"/>
            <a:ext cx="838772" cy="1200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9C73E660-7256-4201-9363-A30DCA9542E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38557" y="7786145"/>
            <a:ext cx="1820968" cy="230846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51FF8D46-479E-47B4-9724-83ACF90591AA}"/>
              </a:ext>
            </a:extLst>
          </p:cNvPr>
          <p:cNvSpPr txBox="1"/>
          <p:nvPr/>
        </p:nvSpPr>
        <p:spPr>
          <a:xfrm>
            <a:off x="5292524" y="7079756"/>
            <a:ext cx="3051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・配信情報を確認の上、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問題がなければ、「登録」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を選択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EBA3F6A3-78C7-4DEC-B433-FC9E49693E91}"/>
              </a:ext>
            </a:extLst>
          </p:cNvPr>
          <p:cNvSpPr/>
          <p:nvPr/>
        </p:nvSpPr>
        <p:spPr>
          <a:xfrm>
            <a:off x="5758295" y="9572197"/>
            <a:ext cx="983483" cy="210433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84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1415</TotalTime>
  <Words>430</Words>
  <Application>Microsoft Office PowerPoint</Application>
  <PresentationFormat>ユーザー設定</PresentationFormat>
  <Paragraphs>139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HG創英角ﾎﾟｯﾌﾟ体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松原　正人</dc:creator>
  <cp:lastModifiedBy>麻柄　周平</cp:lastModifiedBy>
  <cp:revision>104</cp:revision>
  <cp:lastPrinted>2022-05-24T09:10:19Z</cp:lastPrinted>
  <dcterms:created xsi:type="dcterms:W3CDTF">2016-11-16T05:44:11Z</dcterms:created>
  <dcterms:modified xsi:type="dcterms:W3CDTF">2022-05-24T09:11:08Z</dcterms:modified>
</cp:coreProperties>
</file>