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6858000" cy="9906000" type="A4"/>
  <p:notesSz cx="7099300" cy="10234613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CC00"/>
    <a:srgbClr val="FF6600"/>
    <a:srgbClr val="452411"/>
    <a:srgbClr val="FF9900"/>
    <a:srgbClr val="0A22D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6" d="100"/>
          <a:sy n="56" d="100"/>
        </p:scale>
        <p:origin x="2621" y="6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タイトル 7"/>
          <p:cNvSpPr>
            <a:spLocks noGrp="1"/>
          </p:cNvSpPr>
          <p:nvPr>
            <p:ph type="ctrTitle"/>
          </p:nvPr>
        </p:nvSpPr>
        <p:spPr>
          <a:xfrm>
            <a:off x="1714500" y="4512733"/>
            <a:ext cx="4629150" cy="2736301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9" name="サブタイトル 8"/>
          <p:cNvSpPr>
            <a:spLocks noGrp="1"/>
          </p:cNvSpPr>
          <p:nvPr>
            <p:ph type="subTitle" idx="1"/>
          </p:nvPr>
        </p:nvSpPr>
        <p:spPr>
          <a:xfrm>
            <a:off x="1714500" y="7227021"/>
            <a:ext cx="4629150" cy="19812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ja-JP" altLang="en-US"/>
              <a:t>マスタ サブタイトルの書式設定</a:t>
            </a:r>
            <a:endParaRPr kumimoji="0" lang="en-US"/>
          </a:p>
        </p:txBody>
      </p:sp>
      <p:sp>
        <p:nvSpPr>
          <p:cNvPr id="28" name="日付プレースホルダ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9716" y="1828210"/>
            <a:ext cx="3302000" cy="285750"/>
          </a:xfrm>
        </p:spPr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17" name="フッター プレースホルダ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7952" y="6173539"/>
            <a:ext cx="5283200" cy="28803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正方形/長方形 13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正方形/長方形 18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直線コネクタ 17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直線コネクタ 21"/>
          <p:cNvSpPr>
            <a:spLocks noChangeShapeType="1"/>
          </p:cNvSpPr>
          <p:nvPr/>
        </p:nvSpPr>
        <p:spPr bwMode="auto">
          <a:xfrm>
            <a:off x="6835392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正方形/長方形 26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982224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円/楕円 23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円/楕円 25"/>
          <p:cNvSpPr/>
          <p:nvPr/>
        </p:nvSpPr>
        <p:spPr bwMode="auto">
          <a:xfrm>
            <a:off x="1248156" y="8360664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円/楕円 24"/>
          <p:cNvSpPr/>
          <p:nvPr/>
        </p:nvSpPr>
        <p:spPr>
          <a:xfrm>
            <a:off x="1428750" y="6493933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スライド番号プレースホルダ 28"/>
          <p:cNvSpPr>
            <a:spLocks noGrp="1"/>
          </p:cNvSpPr>
          <p:nvPr>
            <p:ph type="sldNum" sz="quarter" idx="12"/>
          </p:nvPr>
        </p:nvSpPr>
        <p:spPr bwMode="auto">
          <a:xfrm>
            <a:off x="994158" y="7119236"/>
            <a:ext cx="457200" cy="747535"/>
          </a:xfrm>
        </p:spPr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4972050" y="396701"/>
            <a:ext cx="1257300" cy="8452203"/>
          </a:xfrm>
        </p:spPr>
        <p:txBody>
          <a:bodyPr vert="eaVert"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42900" y="396700"/>
            <a:ext cx="4514850" cy="8452203"/>
          </a:xfrm>
        </p:spPr>
        <p:txBody>
          <a:bodyPr vert="eaVert"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8" name="コンテンツ プレースホルダ 7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5600700" cy="7039864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0" name="フッター プレースホルダ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セクション見出し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14500" y="4182533"/>
            <a:ext cx="4629150" cy="2966297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1714500" y="7236883"/>
            <a:ext cx="4629150" cy="19812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5028692" y="1822916"/>
            <a:ext cx="3302000" cy="285750"/>
          </a:xfrm>
        </p:spPr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4038092" y="6169406"/>
            <a:ext cx="5283200" cy="288036"/>
          </a:xfrm>
        </p:spPr>
        <p:txBody>
          <a:bodyPr/>
          <a:lstStyle/>
          <a:p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 bwMode="auto">
          <a:xfrm>
            <a:off x="285750" y="0"/>
            <a:ext cx="457200" cy="9906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207252" y="0"/>
            <a:ext cx="78498" cy="9906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742950" y="0"/>
            <a:ext cx="136404" cy="9906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855990" y="0"/>
            <a:ext cx="172710" cy="9906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79758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直線コネクタ 13"/>
          <p:cNvSpPr>
            <a:spLocks noChangeShapeType="1"/>
          </p:cNvSpPr>
          <p:nvPr/>
        </p:nvSpPr>
        <p:spPr bwMode="auto">
          <a:xfrm>
            <a:off x="685800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直線コネクタ 14"/>
          <p:cNvSpPr>
            <a:spLocks noChangeShapeType="1"/>
          </p:cNvSpPr>
          <p:nvPr/>
        </p:nvSpPr>
        <p:spPr bwMode="auto">
          <a:xfrm>
            <a:off x="640584" y="0"/>
            <a:ext cx="0" cy="9906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1294980" y="0"/>
            <a:ext cx="0" cy="9906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直線コネクタ 16"/>
          <p:cNvSpPr>
            <a:spLocks noChangeShapeType="1"/>
          </p:cNvSpPr>
          <p:nvPr/>
        </p:nvSpPr>
        <p:spPr bwMode="auto">
          <a:xfrm>
            <a:off x="8001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正方形/長方形 17"/>
          <p:cNvSpPr/>
          <p:nvPr/>
        </p:nvSpPr>
        <p:spPr bwMode="auto">
          <a:xfrm>
            <a:off x="914400" y="0"/>
            <a:ext cx="57150" cy="9906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円/楕円 18"/>
          <p:cNvSpPr/>
          <p:nvPr/>
        </p:nvSpPr>
        <p:spPr bwMode="auto">
          <a:xfrm>
            <a:off x="457200" y="4953000"/>
            <a:ext cx="971550" cy="1871133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円/楕円 19"/>
          <p:cNvSpPr/>
          <p:nvPr/>
        </p:nvSpPr>
        <p:spPr bwMode="auto">
          <a:xfrm>
            <a:off x="993528" y="7029753"/>
            <a:ext cx="481068" cy="926501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円/楕円 20"/>
          <p:cNvSpPr/>
          <p:nvPr/>
        </p:nvSpPr>
        <p:spPr bwMode="auto">
          <a:xfrm>
            <a:off x="818310" y="7945357"/>
            <a:ext cx="102870" cy="1981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円/楕円 21"/>
          <p:cNvSpPr/>
          <p:nvPr/>
        </p:nvSpPr>
        <p:spPr bwMode="auto">
          <a:xfrm>
            <a:off x="1248156" y="8365067"/>
            <a:ext cx="205740" cy="39624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円/楕円 22"/>
          <p:cNvSpPr/>
          <p:nvPr/>
        </p:nvSpPr>
        <p:spPr bwMode="auto">
          <a:xfrm>
            <a:off x="1409280" y="6470949"/>
            <a:ext cx="274320" cy="52832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直線コネクタ 25"/>
          <p:cNvSpPr>
            <a:spLocks noChangeShapeType="1"/>
          </p:cNvSpPr>
          <p:nvPr/>
        </p:nvSpPr>
        <p:spPr bwMode="auto">
          <a:xfrm>
            <a:off x="6823458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 bwMode="auto">
          <a:xfrm>
            <a:off x="1005462" y="7119236"/>
            <a:ext cx="457200" cy="747535"/>
          </a:xfrm>
        </p:spPr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9" name="コンテンツ プレースホルダ 8"/>
          <p:cNvSpPr>
            <a:spLocks noGrp="1"/>
          </p:cNvSpPr>
          <p:nvPr>
            <p:ph sz="quarter" idx="1"/>
          </p:nvPr>
        </p:nvSpPr>
        <p:spPr>
          <a:xfrm>
            <a:off x="342900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202686" y="2311400"/>
            <a:ext cx="2743200" cy="66040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42900" y="394406"/>
            <a:ext cx="5657850" cy="1651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11" name="コンテンツ プレースホルダ 10"/>
          <p:cNvSpPr>
            <a:spLocks noGrp="1"/>
          </p:cNvSpPr>
          <p:nvPr>
            <p:ph sz="quarter" idx="2"/>
          </p:nvPr>
        </p:nvSpPr>
        <p:spPr>
          <a:xfrm>
            <a:off x="342900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3" name="コンテンツ プレースホルダ 12"/>
          <p:cNvSpPr>
            <a:spLocks noGrp="1"/>
          </p:cNvSpPr>
          <p:nvPr>
            <p:ph sz="quarter" idx="4"/>
          </p:nvPr>
        </p:nvSpPr>
        <p:spPr>
          <a:xfrm>
            <a:off x="3278981" y="3412067"/>
            <a:ext cx="2743200" cy="5613400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12" name="テキスト プレースホルダ 11"/>
          <p:cNvSpPr>
            <a:spLocks noGrp="1"/>
          </p:cNvSpPr>
          <p:nvPr>
            <p:ph type="body" sz="quarter" idx="1"/>
          </p:nvPr>
        </p:nvSpPr>
        <p:spPr>
          <a:xfrm>
            <a:off x="34290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14" name="テキスト プレースホルダ 13"/>
          <p:cNvSpPr>
            <a:spLocks noGrp="1"/>
          </p:cNvSpPr>
          <p:nvPr>
            <p:ph type="body" sz="quarter" idx="3"/>
          </p:nvPr>
        </p:nvSpPr>
        <p:spPr>
          <a:xfrm>
            <a:off x="3257550" y="2267373"/>
            <a:ext cx="2743200" cy="950976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6" name="日付プレースホルダ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タイトル付きのコンテンツ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38138" y="4781550"/>
            <a:ext cx="9113520" cy="3429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2"/>
          </p:nvPr>
        </p:nvSpPr>
        <p:spPr>
          <a:xfrm>
            <a:off x="5109210" y="396240"/>
            <a:ext cx="1145286" cy="719836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8" name="直線コネクタ 7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正方形/長方形 11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直線コネクタ 12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円/楕円 13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コンテンツ プレースホルダ 17"/>
          <p:cNvSpPr>
            <a:spLocks noGrp="1"/>
          </p:cNvSpPr>
          <p:nvPr>
            <p:ph sz="quarter" idx="1"/>
          </p:nvPr>
        </p:nvSpPr>
        <p:spPr>
          <a:xfrm>
            <a:off x="228600" y="396240"/>
            <a:ext cx="4229100" cy="9139936"/>
          </a:xfrm>
        </p:spPr>
        <p:txBody>
          <a:bodyPr/>
          <a:lstStyle/>
          <a:p>
            <a:pPr lvl="0" eaLnBrk="1" latinLnBrk="0" hangingPunct="1"/>
            <a:r>
              <a:rPr lang="ja-JP" altLang="en-US"/>
              <a:t>マスタ テキストの書式設定</a:t>
            </a:r>
          </a:p>
          <a:p>
            <a:pPr lvl="1" eaLnBrk="1" latinLnBrk="0" hangingPunct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 eaLnBrk="1" latinLnBrk="0" hangingPunct="1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 eaLnBrk="1" latinLnBrk="0" hangingPunct="1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 eaLnBrk="1" latinLnBrk="0" hangingPunct="1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kumimoji="0" lang="en-US"/>
          </a:p>
        </p:txBody>
      </p:sp>
      <p:sp>
        <p:nvSpPr>
          <p:cNvPr id="21" name="日付プレースホルダ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22" name="スライド番号プレースホルダ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3" name="フッター プレースホルダ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円/楕円 12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 rot="5400000">
            <a:off x="321850" y="4781550"/>
            <a:ext cx="9113520" cy="3429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0" y="0"/>
            <a:ext cx="4629150" cy="9906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ja-JP" altLang="en-US"/>
              <a:t>アイコンをクリックして図を追加</a:t>
            </a:r>
            <a:endParaRPr kumimoji="0" lang="en-US" dirty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5074349" y="382482"/>
            <a:ext cx="1143000" cy="7158736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</p:txBody>
      </p:sp>
      <p:sp>
        <p:nvSpPr>
          <p:cNvPr id="10" name="直線コネクタ 9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正方形/長方形 10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直線コネクタ 11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直線コネクタ 18"/>
          <p:cNvSpPr>
            <a:spLocks noChangeShapeType="1"/>
          </p:cNvSpPr>
          <p:nvPr/>
        </p:nvSpPr>
        <p:spPr bwMode="auto">
          <a:xfrm>
            <a:off x="468630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直線コネクタ 19"/>
          <p:cNvSpPr>
            <a:spLocks noChangeShapeType="1"/>
          </p:cNvSpPr>
          <p:nvPr/>
        </p:nvSpPr>
        <p:spPr bwMode="auto">
          <a:xfrm>
            <a:off x="4644222" y="0"/>
            <a:ext cx="0" cy="9906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日付プレースホルダ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18" name="スライド番号プレースホルダ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  <p:sp>
        <p:nvSpPr>
          <p:cNvPr id="21" name="フッター プレースホルダ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直線コネクタ 15"/>
          <p:cNvSpPr>
            <a:spLocks noChangeShapeType="1"/>
          </p:cNvSpPr>
          <p:nvPr/>
        </p:nvSpPr>
        <p:spPr bwMode="auto">
          <a:xfrm>
            <a:off x="6572250" y="0"/>
            <a:ext cx="0" cy="9906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タイトル プレースホルダ 21"/>
          <p:cNvSpPr>
            <a:spLocks noGrp="1"/>
          </p:cNvSpPr>
          <p:nvPr>
            <p:ph type="title"/>
          </p:nvPr>
        </p:nvSpPr>
        <p:spPr>
          <a:xfrm>
            <a:off x="342900" y="396699"/>
            <a:ext cx="5600700" cy="1651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ja-JP" altLang="en-US"/>
              <a:t>マスタ タイトルの書式設定</a:t>
            </a:r>
            <a:endParaRPr kumimoji="0" lang="en-US"/>
          </a:p>
        </p:txBody>
      </p:sp>
      <p:sp>
        <p:nvSpPr>
          <p:cNvPr id="13" name="テキスト プレースホルダ 12"/>
          <p:cNvSpPr>
            <a:spLocks noGrp="1"/>
          </p:cNvSpPr>
          <p:nvPr>
            <p:ph type="body" idx="1"/>
          </p:nvPr>
        </p:nvSpPr>
        <p:spPr>
          <a:xfrm>
            <a:off x="342900" y="2311400"/>
            <a:ext cx="5600700" cy="7039864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ja-JP" altLang="en-US"/>
              <a:t>マスタ テキストの書式設定</a:t>
            </a:r>
          </a:p>
          <a:p>
            <a:pPr lvl="1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2 </a:t>
            </a:r>
            <a:r>
              <a:rPr kumimoji="0" lang="ja-JP" altLang="en-US"/>
              <a:t>レベル</a:t>
            </a:r>
          </a:p>
          <a:p>
            <a:pPr lvl="2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3 </a:t>
            </a:r>
            <a:r>
              <a:rPr kumimoji="0" lang="ja-JP" altLang="en-US"/>
              <a:t>レベル</a:t>
            </a:r>
          </a:p>
          <a:p>
            <a:pPr lvl="3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4 </a:t>
            </a:r>
            <a:r>
              <a:rPr kumimoji="0" lang="ja-JP" altLang="en-US"/>
              <a:t>レベル</a:t>
            </a:r>
          </a:p>
          <a:p>
            <a:pPr lvl="4" eaLnBrk="1" latinLnBrk="0" hangingPunct="1"/>
            <a:r>
              <a:rPr kumimoji="0" lang="ja-JP" altLang="en-US"/>
              <a:t>第 </a:t>
            </a:r>
            <a:r>
              <a:rPr kumimoji="0" lang="en-US" altLang="ja-JP"/>
              <a:t>5 </a:t>
            </a:r>
            <a:r>
              <a:rPr kumimoji="0" lang="ja-JP" altLang="en-US"/>
              <a:t>レベル</a:t>
            </a:r>
            <a:endParaRPr kumimoji="0" lang="en-US"/>
          </a:p>
        </p:txBody>
      </p:sp>
      <p:sp>
        <p:nvSpPr>
          <p:cNvPr id="14" name="日付プレースホルダ 13"/>
          <p:cNvSpPr>
            <a:spLocks noGrp="1"/>
          </p:cNvSpPr>
          <p:nvPr>
            <p:ph type="dt" sz="half" idx="2"/>
          </p:nvPr>
        </p:nvSpPr>
        <p:spPr>
          <a:xfrm rot="5400000">
            <a:off x="4993640" y="1696024"/>
            <a:ext cx="2905760" cy="288036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4F007BB-2922-43AB-A67D-939B74930069}" type="datetimeFigureOut">
              <a:rPr kumimoji="1" lang="ja-JP" altLang="en-US" smtClean="0"/>
              <a:pPr/>
              <a:t>2021/10/20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3"/>
          </p:nvPr>
        </p:nvSpPr>
        <p:spPr>
          <a:xfrm rot="5400000">
            <a:off x="4131390" y="5525236"/>
            <a:ext cx="4622800" cy="27432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7" name="直線コネクタ 6"/>
          <p:cNvSpPr>
            <a:spLocks noChangeShapeType="1"/>
          </p:cNvSpPr>
          <p:nvPr/>
        </p:nvSpPr>
        <p:spPr bwMode="auto">
          <a:xfrm>
            <a:off x="57150" y="0"/>
            <a:ext cx="0" cy="9906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直線コネクタ 8"/>
          <p:cNvSpPr>
            <a:spLocks noChangeShapeType="1"/>
          </p:cNvSpPr>
          <p:nvPr/>
        </p:nvSpPr>
        <p:spPr bwMode="auto">
          <a:xfrm>
            <a:off x="6743700" y="0"/>
            <a:ext cx="0" cy="9906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正方形/長方形 9"/>
          <p:cNvSpPr/>
          <p:nvPr/>
        </p:nvSpPr>
        <p:spPr bwMode="auto">
          <a:xfrm>
            <a:off x="6629400" y="0"/>
            <a:ext cx="228600" cy="9906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直線コネクタ 10"/>
          <p:cNvSpPr>
            <a:spLocks noChangeShapeType="1"/>
          </p:cNvSpPr>
          <p:nvPr/>
        </p:nvSpPr>
        <p:spPr bwMode="auto">
          <a:xfrm>
            <a:off x="6686550" y="0"/>
            <a:ext cx="0" cy="9906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円/楕円 11"/>
          <p:cNvSpPr/>
          <p:nvPr/>
        </p:nvSpPr>
        <p:spPr>
          <a:xfrm>
            <a:off x="6117336" y="8255000"/>
            <a:ext cx="411480" cy="79248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スライド番号プレースホルダ 22"/>
          <p:cNvSpPr>
            <a:spLocks noGrp="1"/>
          </p:cNvSpPr>
          <p:nvPr>
            <p:ph type="sldNum" sz="quarter" idx="4"/>
          </p:nvPr>
        </p:nvSpPr>
        <p:spPr>
          <a:xfrm>
            <a:off x="6096762" y="8282517"/>
            <a:ext cx="457200" cy="752856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8D4757B3-3BD8-4F38-A6E5-62D85220F07A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1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1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1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1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1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1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://www.city.ishikari.hokkaido.jp/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gif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円/楕円 6"/>
          <p:cNvSpPr/>
          <p:nvPr/>
        </p:nvSpPr>
        <p:spPr>
          <a:xfrm>
            <a:off x="0" y="56456"/>
            <a:ext cx="6858000" cy="3744416"/>
          </a:xfrm>
          <a:prstGeom prst="ellipse">
            <a:avLst/>
          </a:prstGeom>
          <a:gradFill>
            <a:gsLst>
              <a:gs pos="3000">
                <a:srgbClr val="FFC000"/>
              </a:gs>
              <a:gs pos="33000">
                <a:srgbClr val="FF7A00"/>
              </a:gs>
              <a:gs pos="88000">
                <a:srgbClr val="FFCC00"/>
              </a:gs>
              <a:gs pos="100000">
                <a:srgbClr val="FFCC00"/>
              </a:gs>
            </a:gsLst>
            <a:lin ang="5400000" scaled="0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26" name="WordArt 2"/>
          <p:cNvSpPr>
            <a:spLocks noChangeArrowheads="1" noChangeShapeType="1" noTextEdit="1"/>
          </p:cNvSpPr>
          <p:nvPr/>
        </p:nvSpPr>
        <p:spPr bwMode="auto">
          <a:xfrm>
            <a:off x="260648" y="447055"/>
            <a:ext cx="6337362" cy="3209801"/>
          </a:xfrm>
          <a:prstGeom prst="rect">
            <a:avLst/>
          </a:prstGeom>
          <a:noFill/>
        </p:spPr>
        <p:txBody>
          <a:bodyPr wrap="none" fromWordArt="1">
            <a:prstTxWarp prst="textArchUp">
              <a:avLst>
                <a:gd name="adj" fmla="val 11018133"/>
              </a:avLst>
            </a:prstTxWarp>
          </a:bodyPr>
          <a:lstStyle/>
          <a:p>
            <a:pPr algn="ctr" rtl="0"/>
            <a:r>
              <a:rPr lang="ja-JP" altLang="en-US" sz="4000" kern="10" spc="0" dirty="0">
                <a:ln w="9525">
                  <a:noFill/>
                  <a:round/>
                  <a:headEnd/>
                  <a:tailEnd/>
                </a:ln>
                <a:solidFill>
                  <a:srgbClr val="0A22D4"/>
                </a:solidFill>
                <a:effectLst/>
                <a:latin typeface="HG創英角ﾎﾟｯﾌﾟ体"/>
                <a:ea typeface="HG創英角ﾎﾟｯﾌﾟ体"/>
              </a:rPr>
              <a:t>オレンジリングは認知症サポーターの目印です</a:t>
            </a:r>
          </a:p>
        </p:txBody>
      </p:sp>
      <p:sp>
        <p:nvSpPr>
          <p:cNvPr id="8" name="正方形/長方形 7"/>
          <p:cNvSpPr/>
          <p:nvPr/>
        </p:nvSpPr>
        <p:spPr>
          <a:xfrm>
            <a:off x="116632" y="560512"/>
            <a:ext cx="6669360" cy="2585323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ja-JP" alt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あなたも</a:t>
            </a:r>
            <a:endParaRPr lang="en-US" altLang="ja-JP" sz="5400" b="0" cap="none" spc="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HGP創英角ﾎﾟｯﾌﾟ体" pitchFamily="50" charset="-128"/>
              <a:ea typeface="HGP創英角ﾎﾟｯﾌﾟ体" pitchFamily="50" charset="-128"/>
            </a:endParaRPr>
          </a:p>
          <a:p>
            <a:pPr algn="ctr"/>
            <a:r>
              <a:rPr lang="ja-JP" altLang="en-US" sz="54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認知症サポーター</a:t>
            </a:r>
            <a:r>
              <a:rPr lang="ja-JP" altLang="en-US" sz="4800" b="0" cap="none" spc="0" dirty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HGP創英角ﾎﾟｯﾌﾟ体" pitchFamily="50" charset="-128"/>
                <a:ea typeface="HGP創英角ﾎﾟｯﾌﾟ体" pitchFamily="50" charset="-128"/>
              </a:rPr>
              <a:t>になってみませんか？</a:t>
            </a:r>
          </a:p>
        </p:txBody>
      </p:sp>
      <p:pic>
        <p:nvPicPr>
          <p:cNvPr id="9" name="Picture 1" descr="ロバ親子のキャラバン隊(左向)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28192" y="8260077"/>
            <a:ext cx="4941168" cy="1589467"/>
          </a:xfrm>
          <a:prstGeom prst="rect">
            <a:avLst/>
          </a:prstGeom>
          <a:gradFill>
            <a:gsLst>
              <a:gs pos="0">
                <a:srgbClr val="EFE863"/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>
            <a:noFill/>
            <a:miter lim="800000"/>
            <a:headEnd/>
            <a:tailEnd/>
          </a:ln>
        </p:spPr>
      </p:pic>
      <p:pic>
        <p:nvPicPr>
          <p:cNvPr id="10" name="Picture 5" descr="北海道石狩市">
            <a:hlinkClick r:id="rId3"/>
          </p:cNvPr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7356" y="9350052"/>
            <a:ext cx="2095500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" name="正方形/長方形 10"/>
          <p:cNvSpPr/>
          <p:nvPr/>
        </p:nvSpPr>
        <p:spPr>
          <a:xfrm>
            <a:off x="188640" y="4094883"/>
            <a:ext cx="3960440" cy="52322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8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認知症サポーターとは？</a:t>
            </a:r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1340768" y="4526931"/>
            <a:ext cx="5445224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en-US" sz="1600" dirty="0">
                <a:latin typeface="HGP創英ﾌﾟﾚｾﾞﾝｽEB" pitchFamily="18" charset="-128"/>
                <a:ea typeface="HGP創英ﾌﾟﾚｾﾞﾝｽEB" pitchFamily="18" charset="-128"/>
              </a:rPr>
              <a:t>　</a:t>
            </a:r>
            <a:r>
              <a:rPr lang="ja-JP" altLang="ja-JP" sz="1600" dirty="0"/>
              <a:t>認知症の方やその家族を地域の方に見守っていただくため、認知症について正しく理解してもらおうという取組みです。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何か特別なことをするわけではありません。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dirty="0"/>
              <a:t>近所に</a:t>
            </a:r>
            <a:r>
              <a:rPr lang="ja-JP" altLang="en-US" sz="1600" dirty="0"/>
              <a:t>困っているそぶりの</a:t>
            </a:r>
            <a:r>
              <a:rPr lang="ja-JP" altLang="ja-JP" sz="1600" dirty="0"/>
              <a:t>認知症の人がいたら声をかけ</a:t>
            </a:r>
            <a:r>
              <a:rPr lang="ja-JP" altLang="en-US" sz="1600" dirty="0"/>
              <a:t>る。</a:t>
            </a:r>
            <a:endParaRPr lang="en-US" altLang="ja-JP" sz="1600" dirty="0"/>
          </a:p>
          <a:p>
            <a:r>
              <a:rPr lang="ja-JP" altLang="en-US" sz="1600" dirty="0"/>
              <a:t>　介護している家族にねぎらいの言葉をかける。など　認知症の方と家族の「応援者」です。</a:t>
            </a: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1556792" y="6537176"/>
            <a:ext cx="5229200" cy="166199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dirty="0"/>
              <a:t>　</a:t>
            </a:r>
            <a:r>
              <a:rPr lang="ja-JP" altLang="ja-JP" sz="1600" dirty="0"/>
              <a:t>認知症サポーター養成講座</a:t>
            </a:r>
            <a:r>
              <a:rPr lang="ja-JP" altLang="en-US" sz="1600" dirty="0"/>
              <a:t>（</a:t>
            </a:r>
            <a:r>
              <a:rPr lang="en-US" altLang="ja-JP" sz="1600" dirty="0"/>
              <a:t>90</a:t>
            </a:r>
            <a:r>
              <a:rPr lang="ja-JP" altLang="en-US" sz="1600" dirty="0"/>
              <a:t>分程度）</a:t>
            </a:r>
            <a:r>
              <a:rPr lang="ja-JP" altLang="ja-JP" sz="1600" dirty="0"/>
              <a:t>を受講していただきます。どなたでも受講でき、内容は認知症の症状や認知症の</a:t>
            </a:r>
            <a:r>
              <a:rPr lang="ja-JP" altLang="en-US" sz="1600" dirty="0"/>
              <a:t>方</a:t>
            </a:r>
            <a:r>
              <a:rPr lang="ja-JP" altLang="ja-JP" sz="1600" dirty="0"/>
              <a:t>への支援、接し方についてです。</a:t>
            </a:r>
            <a:endParaRPr lang="en-US" altLang="ja-JP" sz="1600" dirty="0"/>
          </a:p>
          <a:p>
            <a:r>
              <a:rPr lang="ja-JP" altLang="en-US" sz="1600" dirty="0"/>
              <a:t>　</a:t>
            </a:r>
            <a:r>
              <a:rPr lang="ja-JP" altLang="ja-JP" sz="1600" u="sng" dirty="0"/>
              <a:t>まずはご相談ください。</a:t>
            </a:r>
            <a:r>
              <a:rPr lang="ja-JP" altLang="ja-JP" sz="1600" dirty="0"/>
              <a:t>受講料</a:t>
            </a:r>
            <a:r>
              <a:rPr lang="ja-JP" altLang="en-US" sz="1600" dirty="0"/>
              <a:t>は</a:t>
            </a:r>
            <a:r>
              <a:rPr lang="ja-JP" altLang="ja-JP" sz="1600" dirty="0"/>
              <a:t>かかりません。受講された方には</a:t>
            </a:r>
            <a:r>
              <a:rPr lang="ja-JP" altLang="en-US" sz="1600" dirty="0"/>
              <a:t>認知症サポーターカード</a:t>
            </a:r>
            <a:r>
              <a:rPr lang="ja-JP" altLang="ja-JP" sz="1600" dirty="0"/>
              <a:t>を差し上げます</a:t>
            </a:r>
            <a:r>
              <a:rPr lang="ja-JP" altLang="ja-JP" dirty="0"/>
              <a:t>。</a:t>
            </a:r>
            <a:endParaRPr lang="en-US" altLang="ja-JP" dirty="0"/>
          </a:p>
          <a:p>
            <a:r>
              <a:rPr kumimoji="1" lang="ja-JP" altLang="en-US" dirty="0"/>
              <a:t>　</a:t>
            </a:r>
            <a:r>
              <a:rPr kumimoji="1" lang="en-US" altLang="ja-JP" dirty="0"/>
              <a:t>※</a:t>
            </a:r>
            <a:r>
              <a:rPr kumimoji="1" lang="ja-JP" altLang="en-US" dirty="0"/>
              <a:t>概ね</a:t>
            </a:r>
            <a:r>
              <a:rPr kumimoji="1" lang="en-US" altLang="ja-JP" dirty="0"/>
              <a:t>5</a:t>
            </a:r>
            <a:r>
              <a:rPr kumimoji="1" lang="ja-JP" altLang="en-US" dirty="0"/>
              <a:t>人以上集まれば、出前講座を開催します。</a:t>
            </a:r>
          </a:p>
        </p:txBody>
      </p:sp>
      <p:sp>
        <p:nvSpPr>
          <p:cNvPr id="14" name="正方形/長方形 13"/>
          <p:cNvSpPr/>
          <p:nvPr/>
        </p:nvSpPr>
        <p:spPr>
          <a:xfrm>
            <a:off x="1412776" y="6085964"/>
            <a:ext cx="5246440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ja-JP" altLang="en-US" sz="2400" dirty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  <a:latin typeface="HGP創英角ｺﾞｼｯｸUB" pitchFamily="50" charset="-128"/>
                <a:ea typeface="HGP創英角ｺﾞｼｯｸUB" pitchFamily="50" charset="-128"/>
              </a:rPr>
              <a:t>認知症サポーターになるためには</a:t>
            </a: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2492896" y="8049344"/>
            <a:ext cx="4104456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>
                <a:latin typeface="HGP創英角ｺﾞｼｯｸUB" pitchFamily="50" charset="-128"/>
                <a:ea typeface="HGP創英角ｺﾞｼｯｸUB" pitchFamily="50" charset="-128"/>
              </a:rPr>
              <a:t>問合せ先</a:t>
            </a:r>
            <a:endParaRPr kumimoji="1" lang="en-US" altLang="ja-JP" dirty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kumimoji="1" lang="ja-JP" altLang="en-US" dirty="0"/>
              <a:t>石狩市役所保健福祉部</a:t>
            </a:r>
            <a:r>
              <a:rPr lang="ja-JP" altLang="en-US" dirty="0"/>
              <a:t>地域包括ケア</a:t>
            </a:r>
            <a:r>
              <a:rPr kumimoji="1" lang="ja-JP" altLang="en-US" dirty="0"/>
              <a:t>課</a:t>
            </a:r>
            <a:endParaRPr kumimoji="1" lang="en-US" altLang="ja-JP" dirty="0"/>
          </a:p>
          <a:p>
            <a:pPr algn="r"/>
            <a:r>
              <a:rPr lang="ja-JP" altLang="en-US" dirty="0"/>
              <a:t>　電話</a:t>
            </a:r>
            <a:r>
              <a:rPr lang="en-US" altLang="ja-JP" dirty="0"/>
              <a:t>77</a:t>
            </a:r>
            <a:r>
              <a:rPr lang="ja-JP" altLang="en-US" dirty="0"/>
              <a:t>－</a:t>
            </a:r>
            <a:r>
              <a:rPr lang="en-US" altLang="ja-JP" dirty="0"/>
              <a:t>7535</a:t>
            </a:r>
            <a:endParaRPr kumimoji="1" lang="ja-JP" altLang="en-US" dirty="0"/>
          </a:p>
        </p:txBody>
      </p:sp>
      <p:pic>
        <p:nvPicPr>
          <p:cNvPr id="3" name="Picture 2" descr="\\iksv14\保健福祉部\地域包括支援課\地域包括支援センター\きゃらばん・さぽ＾たー関係\チラシ\グー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18773442">
            <a:off x="4800811" y="3066805"/>
            <a:ext cx="729929" cy="1311037"/>
          </a:xfrm>
          <a:prstGeom prst="rect">
            <a:avLst/>
          </a:prstGeom>
          <a:noFill/>
        </p:spPr>
      </p:pic>
      <p:pic>
        <p:nvPicPr>
          <p:cNvPr id="4" name="Picture 3" descr="\\iksv14\保健福祉部\地域包括支援課\地域包括支援センター\きゃらばん・さぽ＾たー関係\チラシ\チョキ.gif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 rot="3554963">
            <a:off x="1812225" y="3023102"/>
            <a:ext cx="582825" cy="1261022"/>
          </a:xfrm>
          <a:prstGeom prst="rect">
            <a:avLst/>
          </a:prstGeom>
          <a:noFill/>
        </p:spPr>
      </p:pic>
      <p:pic>
        <p:nvPicPr>
          <p:cNvPr id="16" name="Picture 2" descr="\\iksv14\保健福祉部\地域包括支援課\地域包括支援センター\きゃらばん・さぽ＾たー関係\チラシ\グー.gif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 rot="326004">
            <a:off x="249070" y="2536342"/>
            <a:ext cx="729929" cy="131103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16632" y="272480"/>
            <a:ext cx="3590156" cy="551083"/>
          </a:xfrm>
        </p:spPr>
        <p:txBody>
          <a:bodyPr>
            <a:normAutofit/>
          </a:bodyPr>
          <a:lstStyle/>
          <a:p>
            <a:r>
              <a:rPr kumimoji="1" lang="ja-JP" altLang="en-US" sz="2000" dirty="0"/>
              <a:t>申込日：</a:t>
            </a:r>
            <a:r>
              <a:rPr lang="ja-JP" altLang="en-US" sz="2000" dirty="0"/>
              <a:t>令和</a:t>
            </a:r>
            <a:r>
              <a:rPr kumimoji="1" lang="ja-JP" altLang="en-US" sz="2000" dirty="0"/>
              <a:t>　　年　　月　　日</a:t>
            </a:r>
          </a:p>
        </p:txBody>
      </p:sp>
      <p:graphicFrame>
        <p:nvGraphicFramePr>
          <p:cNvPr id="6" name="コンテンツ プレースホルダ 5"/>
          <p:cNvGraphicFramePr>
            <a:graphicFrameLocks noGrp="1"/>
          </p:cNvGraphicFramePr>
          <p:nvPr>
            <p:ph sz="quarter" idx="1"/>
            <p:extLst>
              <p:ext uri="{D42A27DB-BD31-4B8C-83A1-F6EECF244321}">
                <p14:modId xmlns:p14="http://schemas.microsoft.com/office/powerpoint/2010/main" val="246750330"/>
              </p:ext>
            </p:extLst>
          </p:nvPr>
        </p:nvGraphicFramePr>
        <p:xfrm>
          <a:off x="342900" y="1767944"/>
          <a:ext cx="6110436" cy="649742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718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39325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3373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ふりがな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47648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申込者氏名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ja-JP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dot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48072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講座希望団体名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effectLst/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effectLst/>
                        </a:rPr>
                        <a:t>団体名が特にない場合は、どのような集まりか簡単にご記載ください。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連　絡　先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sz="1050" dirty="0">
                          <a:solidFill>
                            <a:schemeClr val="tx1"/>
                          </a:solidFill>
                          <a:effectLst/>
                        </a:rPr>
                        <a:t>※</a:t>
                      </a:r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effectLst/>
                        </a:rPr>
                        <a:t>必ず連絡の取れるところをご記載ください。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ja-JP" altLang="en-US" sz="1400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石狩市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電話　　　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en-US" altLang="ja-JP" dirty="0">
                          <a:solidFill>
                            <a:schemeClr val="tx1"/>
                          </a:solidFill>
                          <a:effectLst/>
                        </a:rPr>
                        <a:t>FAX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　　　－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9894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希望日時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令和　　年　　月　　日　　曜日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午前・午後　　　時　　分～　　時　　分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　　　　　概ね１時間</a:t>
                      </a:r>
                      <a:r>
                        <a:rPr kumimoji="1" lang="en-US" altLang="ja-JP" dirty="0">
                          <a:solidFill>
                            <a:schemeClr val="tx1"/>
                          </a:solidFill>
                          <a:effectLst/>
                        </a:rPr>
                        <a:t>30</a:t>
                      </a:r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分を予定しております。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実施場所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住所</a:t>
                      </a:r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参加予定人数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dirty="0">
                          <a:solidFill>
                            <a:schemeClr val="tx1"/>
                          </a:solidFill>
                          <a:effectLst/>
                        </a:rPr>
                        <a:t>　　　　　　　　　人</a:t>
                      </a: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400" dirty="0">
                          <a:solidFill>
                            <a:schemeClr val="tx1"/>
                          </a:solidFill>
                          <a:effectLst/>
                        </a:rPr>
                        <a:t>備　　　考</a:t>
                      </a:r>
                      <a:endParaRPr kumimoji="1" lang="en-US" altLang="ja-JP" sz="1400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pPr algn="ctr"/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  <a:effectLst/>
                        </a:rPr>
                        <a:t>（認知症に関することで、特に知りたいことがあれば記載してください。）</a:t>
                      </a:r>
                    </a:p>
                  </a:txBody>
                  <a:tcPr anchor="ctr"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en-US" altLang="ja-JP" dirty="0">
                        <a:solidFill>
                          <a:schemeClr val="tx1"/>
                        </a:solidFill>
                        <a:effectLst/>
                      </a:endParaRPr>
                    </a:p>
                    <a:p>
                      <a:endParaRPr kumimoji="1" lang="ja-JP" altLang="en-US" dirty="0">
                        <a:solidFill>
                          <a:schemeClr val="tx1"/>
                        </a:solidFill>
                        <a:effectLst/>
                      </a:endParaRPr>
                    </a:p>
                  </a:txBody>
                  <a:tcPr>
                    <a:lnL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  <p:sp>
        <p:nvSpPr>
          <p:cNvPr id="7" name="タイトル 1"/>
          <p:cNvSpPr txBox="1">
            <a:spLocks/>
          </p:cNvSpPr>
          <p:nvPr/>
        </p:nvSpPr>
        <p:spPr>
          <a:xfrm>
            <a:off x="476672" y="1161557"/>
            <a:ext cx="5976664" cy="551083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石狩市認知症サポーター養成講座開催依頼書</a:t>
            </a:r>
            <a:endParaRPr kumimoji="1" lang="ja-JP" altLang="en-US" sz="2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1" name="タイトル 1"/>
          <p:cNvSpPr txBox="1">
            <a:spLocks/>
          </p:cNvSpPr>
          <p:nvPr/>
        </p:nvSpPr>
        <p:spPr>
          <a:xfrm>
            <a:off x="260648" y="8409384"/>
            <a:ext cx="6264696" cy="1296144"/>
          </a:xfrm>
          <a:prstGeom prst="rect">
            <a:avLst/>
          </a:prstGeom>
        </p:spPr>
        <p:txBody>
          <a:bodyPr vert="horz" anchor="b">
            <a:normAutofit fontScale="70000" lnSpcReduction="2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cap="small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★　申込先：石狩市保健福祉部</a:t>
            </a: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地域包括ケア</a:t>
            </a:r>
            <a:r>
              <a:rPr lang="ja-JP" altLang="en-US" sz="2000" cap="small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課</a:t>
            </a:r>
            <a:endParaRPr lang="en-US" altLang="ja-JP" sz="2000" cap="small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small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　　　　</a:t>
            </a:r>
            <a:r>
              <a:rPr kumimoji="1" lang="ja-JP" altLang="en-US" sz="1500" b="0" i="0" u="none" strike="noStrike" kern="1200" cap="small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石狩市花川北</a:t>
            </a:r>
            <a:r>
              <a:rPr kumimoji="1" lang="en-US" altLang="ja-JP" sz="1500" b="0" i="0" u="none" strike="noStrike" kern="1200" cap="small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</a:t>
            </a:r>
            <a:r>
              <a:rPr kumimoji="1" lang="ja-JP" altLang="en-US" sz="1500" b="0" i="0" u="none" strike="noStrike" kern="1200" cap="small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条１丁目総合保健福祉センター「りんくる」内</a:t>
            </a:r>
            <a:endParaRPr kumimoji="1" lang="en-US" altLang="ja-JP" sz="1500" b="0" i="0" u="none" strike="noStrike" kern="1200" cap="small" spc="0" normalizeH="0" baseline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cap="small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　℡　　０１３３－７</a:t>
            </a:r>
            <a:r>
              <a:rPr lang="ja-JP" altLang="en-US" sz="2000" cap="small">
                <a:solidFill>
                  <a:schemeClr val="tx2"/>
                </a:solidFill>
                <a:latin typeface="+mj-lt"/>
                <a:ea typeface="+mj-ea"/>
                <a:cs typeface="+mj-cs"/>
              </a:rPr>
              <a:t>７－７５３５</a:t>
            </a:r>
            <a:endParaRPr lang="en-US" altLang="ja-JP" sz="2000" cap="small" noProof="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　</a:t>
            </a:r>
            <a:r>
              <a:rPr lang="en-US" altLang="ja-JP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fax</a:t>
            </a: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　０１３３－７２－１１６５</a:t>
            </a:r>
            <a:endParaRPr lang="en-US" altLang="ja-JP" sz="2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altLang="ja-JP" sz="2000" cap="small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★　申込方法：電話、</a:t>
            </a:r>
            <a:r>
              <a:rPr lang="en-US" altLang="ja-JP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FAX</a:t>
            </a:r>
            <a:r>
              <a:rPr lang="ja-JP" altLang="en-US" sz="2000" cap="small" dirty="0" err="1">
                <a:solidFill>
                  <a:schemeClr val="tx2"/>
                </a:solidFill>
                <a:latin typeface="+mj-lt"/>
                <a:ea typeface="+mj-ea"/>
                <a:cs typeface="+mj-cs"/>
              </a:rPr>
              <a:t>、</a:t>
            </a:r>
            <a:r>
              <a:rPr lang="ja-JP" altLang="en-US" sz="2000" cap="small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郵送、持参により依頼書を提出してください。</a:t>
            </a:r>
            <a:endParaRPr lang="en-US" altLang="ja-JP" dirty="0"/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1" lang="ja-JP" altLang="en-US" sz="2000" b="0" i="0" u="none" strike="noStrike" kern="1200" cap="small" spc="0" normalizeH="0" baseline="0" dirty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　　</a:t>
            </a:r>
            <a:endParaRPr kumimoji="1" lang="ja-JP" altLang="en-US" sz="2000" b="0" i="0" u="none" strike="noStrike" kern="1200" cap="small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12" name="図 11" descr="C:\Users\kimoto\Desktop\yjimage.jpg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229200" y="200472"/>
            <a:ext cx="1228725" cy="11258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0" name="Picture 2" descr="\\iksv14\保健福祉部\地域包括支援課\地域包括支援センター\きゃらばん・さぽ＾たー関係\チラシ\チョキ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89240" y="8337376"/>
            <a:ext cx="432048" cy="934795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スパイス">
  <a:themeElements>
    <a:clrScheme name="スパイス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スパイス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ひらめき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332</TotalTime>
  <Words>86</Words>
  <Application>Microsoft Office PowerPoint</Application>
  <PresentationFormat>A4 210 x 297 mm</PresentationFormat>
  <Paragraphs>46</Paragraphs>
  <Slides>2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7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10" baseType="lpstr">
      <vt:lpstr>HGP創英ﾌﾟﾚｾﾞﾝｽEB</vt:lpstr>
      <vt:lpstr>HGP創英角ｺﾞｼｯｸUB</vt:lpstr>
      <vt:lpstr>HGP創英角ﾎﾟｯﾌﾟ体</vt:lpstr>
      <vt:lpstr>HG創英角ﾎﾟｯﾌﾟ体</vt:lpstr>
      <vt:lpstr>Century Schoolbook</vt:lpstr>
      <vt:lpstr>Wingdings</vt:lpstr>
      <vt:lpstr>Wingdings 2</vt:lpstr>
      <vt:lpstr>スパイス</vt:lpstr>
      <vt:lpstr>PowerPoint プレゼンテーション</vt:lpstr>
      <vt:lpstr>申込日：令和　　年　　月　　日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i9706222</dc:creator>
  <cp:lastModifiedBy>上野　理子</cp:lastModifiedBy>
  <cp:revision>39</cp:revision>
  <dcterms:created xsi:type="dcterms:W3CDTF">2014-11-21T07:57:50Z</dcterms:created>
  <dcterms:modified xsi:type="dcterms:W3CDTF">2021-10-20T01:51:24Z</dcterms:modified>
</cp:coreProperties>
</file>